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38"/>
  </p:notesMasterIdLst>
  <p:handoutMasterIdLst>
    <p:handoutMasterId r:id="rId39"/>
  </p:handoutMasterIdLst>
  <p:sldIdLst>
    <p:sldId id="327" r:id="rId5"/>
    <p:sldId id="330" r:id="rId6"/>
    <p:sldId id="331" r:id="rId7"/>
    <p:sldId id="333" r:id="rId8"/>
    <p:sldId id="332" r:id="rId9"/>
    <p:sldId id="298" r:id="rId10"/>
    <p:sldId id="262" r:id="rId11"/>
    <p:sldId id="263" r:id="rId12"/>
    <p:sldId id="299" r:id="rId13"/>
    <p:sldId id="302" r:id="rId14"/>
    <p:sldId id="264" r:id="rId15"/>
    <p:sldId id="266" r:id="rId16"/>
    <p:sldId id="265" r:id="rId17"/>
    <p:sldId id="276" r:id="rId18"/>
    <p:sldId id="303" r:id="rId19"/>
    <p:sldId id="293" r:id="rId20"/>
    <p:sldId id="277" r:id="rId21"/>
    <p:sldId id="284" r:id="rId22"/>
    <p:sldId id="269" r:id="rId23"/>
    <p:sldId id="304" r:id="rId24"/>
    <p:sldId id="305" r:id="rId25"/>
    <p:sldId id="307" r:id="rId26"/>
    <p:sldId id="306" r:id="rId27"/>
    <p:sldId id="308" r:id="rId28"/>
    <p:sldId id="321" r:id="rId29"/>
    <p:sldId id="322" r:id="rId30"/>
    <p:sldId id="323" r:id="rId31"/>
    <p:sldId id="324" r:id="rId32"/>
    <p:sldId id="288" r:id="rId33"/>
    <p:sldId id="320" r:id="rId34"/>
    <p:sldId id="274" r:id="rId35"/>
    <p:sldId id="275" r:id="rId36"/>
    <p:sldId id="329" r:id="rId37"/>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471D644-2930-4C7F-B4EE-DD824D0097AA}" v="651" dt="2023-06-16T03:32:33.946"/>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75" d="100"/>
          <a:sy n="75" d="100"/>
        </p:scale>
        <p:origin x="1181" y="67"/>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handoutMaster" Target="handoutMasters/handoutMaster1.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commentAuthors" Target="commentAuthors.xml"/><Relationship Id="rId45"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notesMaster" Target="notesMasters/notesMaster1.xml"/><Relationship Id="rId20" Type="http://schemas.openxmlformats.org/officeDocument/2006/relationships/slide" Target="slides/slide16.xml"/><Relationship Id="rId41"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4675CDA-7467-49AA-9740-99019820C65C}" type="doc">
      <dgm:prSet loTypeId="urn:microsoft.com/office/officeart/2005/8/layout/bProcess4" loCatId="process" qsTypeId="urn:microsoft.com/office/officeart/2005/8/quickstyle/simple1" qsCatId="simple" csTypeId="urn:microsoft.com/office/officeart/2005/8/colors/accent1_2" csCatId="accent1" phldr="1"/>
      <dgm:spPr/>
      <dgm:t>
        <a:bodyPr/>
        <a:lstStyle/>
        <a:p>
          <a:endParaRPr lang="en-US"/>
        </a:p>
      </dgm:t>
    </dgm:pt>
    <dgm:pt modelId="{DF8605FD-C47D-4B99-9BE2-0D281F6F0B20}">
      <dgm:prSet phldrT="[Text]"/>
      <dgm:spPr/>
      <dgm:t>
        <a:bodyPr/>
        <a:lstStyle/>
        <a:p>
          <a:r>
            <a:rPr lang="en-US" dirty="0"/>
            <a:t>Request rocket launch data from SpaceX API using URL and get request </a:t>
          </a:r>
        </a:p>
      </dgm:t>
    </dgm:pt>
    <dgm:pt modelId="{611C4045-71A5-477F-8FF2-3CEF0D8B5D10}" type="parTrans" cxnId="{31408F84-BF6A-4F48-8AE0-A1460264074B}">
      <dgm:prSet/>
      <dgm:spPr/>
      <dgm:t>
        <a:bodyPr/>
        <a:lstStyle/>
        <a:p>
          <a:endParaRPr lang="en-US"/>
        </a:p>
      </dgm:t>
    </dgm:pt>
    <dgm:pt modelId="{0A8EE7AF-6A7F-4CC7-B1B1-92CF57594E4B}" type="sibTrans" cxnId="{31408F84-BF6A-4F48-8AE0-A1460264074B}">
      <dgm:prSet/>
      <dgm:spPr/>
      <dgm:t>
        <a:bodyPr/>
        <a:lstStyle/>
        <a:p>
          <a:endParaRPr lang="en-US"/>
        </a:p>
      </dgm:t>
    </dgm:pt>
    <dgm:pt modelId="{B2367520-403A-4E9F-9105-A32016C221D1}">
      <dgm:prSet phldrT="[Text]"/>
      <dgm:spPr/>
      <dgm:t>
        <a:bodyPr/>
        <a:lstStyle/>
        <a:p>
          <a:r>
            <a:rPr lang="en-US" b="0" i="0" dirty="0"/>
            <a:t>Decode the response content as a </a:t>
          </a:r>
          <a:r>
            <a:rPr lang="en-US" b="0" i="0" dirty="0" err="1"/>
            <a:t>Json</a:t>
          </a:r>
          <a:r>
            <a:rPr lang="en-US" b="0" i="0" dirty="0"/>
            <a:t> and turn it into a Pandas </a:t>
          </a:r>
          <a:r>
            <a:rPr lang="en-US" b="0" i="0" dirty="0" err="1"/>
            <a:t>dataframe</a:t>
          </a:r>
          <a:r>
            <a:rPr lang="en-US" b="0" i="0" dirty="0"/>
            <a:t> </a:t>
          </a:r>
          <a:endParaRPr lang="en-US" dirty="0"/>
        </a:p>
      </dgm:t>
    </dgm:pt>
    <dgm:pt modelId="{6F8CF693-8B22-48E0-B5D5-2177D97EECDE}" type="parTrans" cxnId="{319EF129-1E00-46B7-8055-0339F3412950}">
      <dgm:prSet/>
      <dgm:spPr/>
      <dgm:t>
        <a:bodyPr/>
        <a:lstStyle/>
        <a:p>
          <a:endParaRPr lang="en-US"/>
        </a:p>
      </dgm:t>
    </dgm:pt>
    <dgm:pt modelId="{51A7530C-ACEC-4EBD-AADE-CA7301DEC4BF}" type="sibTrans" cxnId="{319EF129-1E00-46B7-8055-0339F3412950}">
      <dgm:prSet/>
      <dgm:spPr/>
      <dgm:t>
        <a:bodyPr/>
        <a:lstStyle/>
        <a:p>
          <a:endParaRPr lang="en-US"/>
        </a:p>
      </dgm:t>
    </dgm:pt>
    <dgm:pt modelId="{9392C688-D777-4A9C-AE0A-5745CFB48E23}">
      <dgm:prSet phldrT="[Text]"/>
      <dgm:spPr/>
      <dgm:t>
        <a:bodyPr/>
        <a:lstStyle/>
        <a:p>
          <a:r>
            <a:rPr lang="en-US" b="1" i="0" dirty="0"/>
            <a:t>Create a new data frame</a:t>
          </a:r>
          <a:endParaRPr lang="en-US" dirty="0"/>
        </a:p>
      </dgm:t>
    </dgm:pt>
    <dgm:pt modelId="{51E7AFEE-472A-4608-9F46-8483DAD2047C}" type="parTrans" cxnId="{F96F601A-E8DB-4E2B-BB54-48CAA4AA9E8F}">
      <dgm:prSet/>
      <dgm:spPr/>
      <dgm:t>
        <a:bodyPr/>
        <a:lstStyle/>
        <a:p>
          <a:endParaRPr lang="en-US"/>
        </a:p>
      </dgm:t>
    </dgm:pt>
    <dgm:pt modelId="{F7339F23-6A03-455E-9F19-C9DFB6E63866}" type="sibTrans" cxnId="{F96F601A-E8DB-4E2B-BB54-48CAA4AA9E8F}">
      <dgm:prSet/>
      <dgm:spPr/>
      <dgm:t>
        <a:bodyPr/>
        <a:lstStyle/>
        <a:p>
          <a:endParaRPr lang="en-US"/>
        </a:p>
      </dgm:t>
    </dgm:pt>
    <dgm:pt modelId="{45F710A7-1F72-4230-9FA6-1AA2B60D6E0C}">
      <dgm:prSet/>
      <dgm:spPr/>
      <dgm:t>
        <a:bodyPr/>
        <a:lstStyle/>
        <a:p>
          <a:r>
            <a:rPr lang="en-US" dirty="0"/>
            <a:t>Parse key information, store in list using </a:t>
          </a:r>
          <a:r>
            <a:rPr lang="en-US" dirty="0" err="1"/>
            <a:t>helperfunctions</a:t>
          </a:r>
          <a:endParaRPr lang="en-US" dirty="0"/>
        </a:p>
      </dgm:t>
    </dgm:pt>
    <dgm:pt modelId="{8C2B2B1F-9900-4E2E-9BDC-27CF634B3DFF}" type="parTrans" cxnId="{35C5C6C4-4DEF-4451-A570-C4EE3E3CE928}">
      <dgm:prSet/>
      <dgm:spPr/>
      <dgm:t>
        <a:bodyPr/>
        <a:lstStyle/>
        <a:p>
          <a:endParaRPr lang="en-US"/>
        </a:p>
      </dgm:t>
    </dgm:pt>
    <dgm:pt modelId="{5FC6A12E-C953-412E-8C0E-2B00B53E3E1A}" type="sibTrans" cxnId="{35C5C6C4-4DEF-4451-A570-C4EE3E3CE928}">
      <dgm:prSet/>
      <dgm:spPr/>
      <dgm:t>
        <a:bodyPr/>
        <a:lstStyle/>
        <a:p>
          <a:endParaRPr lang="en-US"/>
        </a:p>
      </dgm:t>
    </dgm:pt>
    <dgm:pt modelId="{5FE7FFC6-2453-484D-AF25-FBC20849E53E}" type="pres">
      <dgm:prSet presAssocID="{C4675CDA-7467-49AA-9740-99019820C65C}" presName="Name0" presStyleCnt="0">
        <dgm:presLayoutVars>
          <dgm:dir/>
          <dgm:resizeHandles/>
        </dgm:presLayoutVars>
      </dgm:prSet>
      <dgm:spPr/>
    </dgm:pt>
    <dgm:pt modelId="{813F4F8A-E572-4322-9261-CFAE1F47BDEC}" type="pres">
      <dgm:prSet presAssocID="{DF8605FD-C47D-4B99-9BE2-0D281F6F0B20}" presName="compNode" presStyleCnt="0"/>
      <dgm:spPr/>
    </dgm:pt>
    <dgm:pt modelId="{9206D700-37ED-46E3-AF27-E825C019FF9F}" type="pres">
      <dgm:prSet presAssocID="{DF8605FD-C47D-4B99-9BE2-0D281F6F0B20}" presName="dummyConnPt" presStyleCnt="0"/>
      <dgm:spPr/>
    </dgm:pt>
    <dgm:pt modelId="{5B13F7A7-1205-46FF-A45A-72C750D6ABA7}" type="pres">
      <dgm:prSet presAssocID="{DF8605FD-C47D-4B99-9BE2-0D281F6F0B20}" presName="node" presStyleLbl="node1" presStyleIdx="0" presStyleCnt="4">
        <dgm:presLayoutVars>
          <dgm:bulletEnabled val="1"/>
        </dgm:presLayoutVars>
      </dgm:prSet>
      <dgm:spPr/>
    </dgm:pt>
    <dgm:pt modelId="{FD4004F6-2837-497B-8EBF-C3F33005CBB8}" type="pres">
      <dgm:prSet presAssocID="{0A8EE7AF-6A7F-4CC7-B1B1-92CF57594E4B}" presName="sibTrans" presStyleLbl="bgSibTrans2D1" presStyleIdx="0" presStyleCnt="3"/>
      <dgm:spPr/>
    </dgm:pt>
    <dgm:pt modelId="{02787FBF-E255-4102-88D5-A1720EDC0B49}" type="pres">
      <dgm:prSet presAssocID="{B2367520-403A-4E9F-9105-A32016C221D1}" presName="compNode" presStyleCnt="0"/>
      <dgm:spPr/>
    </dgm:pt>
    <dgm:pt modelId="{8D29420B-1D1C-400D-A604-15DEA56F4891}" type="pres">
      <dgm:prSet presAssocID="{B2367520-403A-4E9F-9105-A32016C221D1}" presName="dummyConnPt" presStyleCnt="0"/>
      <dgm:spPr/>
    </dgm:pt>
    <dgm:pt modelId="{8FFB3C8E-A518-4110-975D-555C3DABA098}" type="pres">
      <dgm:prSet presAssocID="{B2367520-403A-4E9F-9105-A32016C221D1}" presName="node" presStyleLbl="node1" presStyleIdx="1" presStyleCnt="4">
        <dgm:presLayoutVars>
          <dgm:bulletEnabled val="1"/>
        </dgm:presLayoutVars>
      </dgm:prSet>
      <dgm:spPr/>
    </dgm:pt>
    <dgm:pt modelId="{9BB46466-4588-4988-A182-4F88F4DF53FE}" type="pres">
      <dgm:prSet presAssocID="{51A7530C-ACEC-4EBD-AADE-CA7301DEC4BF}" presName="sibTrans" presStyleLbl="bgSibTrans2D1" presStyleIdx="1" presStyleCnt="3"/>
      <dgm:spPr/>
    </dgm:pt>
    <dgm:pt modelId="{A8389F00-891B-4767-AA9F-72D343F7D28A}" type="pres">
      <dgm:prSet presAssocID="{45F710A7-1F72-4230-9FA6-1AA2B60D6E0C}" presName="compNode" presStyleCnt="0"/>
      <dgm:spPr/>
    </dgm:pt>
    <dgm:pt modelId="{487BA7DF-2C3B-4D47-BEA9-A0B453CA8739}" type="pres">
      <dgm:prSet presAssocID="{45F710A7-1F72-4230-9FA6-1AA2B60D6E0C}" presName="dummyConnPt" presStyleCnt="0"/>
      <dgm:spPr/>
    </dgm:pt>
    <dgm:pt modelId="{13924447-6D60-44BD-8C32-1C72B9E9935A}" type="pres">
      <dgm:prSet presAssocID="{45F710A7-1F72-4230-9FA6-1AA2B60D6E0C}" presName="node" presStyleLbl="node1" presStyleIdx="2" presStyleCnt="4" custLinFactY="-24484" custLinFactNeighborX="-16500" custLinFactNeighborY="-100000">
        <dgm:presLayoutVars>
          <dgm:bulletEnabled val="1"/>
        </dgm:presLayoutVars>
      </dgm:prSet>
      <dgm:spPr/>
    </dgm:pt>
    <dgm:pt modelId="{7C6F3C9B-A519-4C61-9C36-60CDF44A4711}" type="pres">
      <dgm:prSet presAssocID="{5FC6A12E-C953-412E-8C0E-2B00B53E3E1A}" presName="sibTrans" presStyleLbl="bgSibTrans2D1" presStyleIdx="2" presStyleCnt="3"/>
      <dgm:spPr/>
    </dgm:pt>
    <dgm:pt modelId="{8FEE17AC-A09E-463F-8472-09563D3BEFCB}" type="pres">
      <dgm:prSet presAssocID="{9392C688-D777-4A9C-AE0A-5745CFB48E23}" presName="compNode" presStyleCnt="0"/>
      <dgm:spPr/>
    </dgm:pt>
    <dgm:pt modelId="{FF1E2711-07B3-4392-86D6-FC3586A57E09}" type="pres">
      <dgm:prSet presAssocID="{9392C688-D777-4A9C-AE0A-5745CFB48E23}" presName="dummyConnPt" presStyleCnt="0"/>
      <dgm:spPr/>
    </dgm:pt>
    <dgm:pt modelId="{3132F0E9-0719-468F-9C01-1599047ED5A2}" type="pres">
      <dgm:prSet presAssocID="{9392C688-D777-4A9C-AE0A-5745CFB48E23}" presName="node" presStyleLbl="node1" presStyleIdx="3" presStyleCnt="4" custLinFactY="25452" custLinFactNeighborX="-17884" custLinFactNeighborY="100000">
        <dgm:presLayoutVars>
          <dgm:bulletEnabled val="1"/>
        </dgm:presLayoutVars>
      </dgm:prSet>
      <dgm:spPr/>
    </dgm:pt>
  </dgm:ptLst>
  <dgm:cxnLst>
    <dgm:cxn modelId="{F96F601A-E8DB-4E2B-BB54-48CAA4AA9E8F}" srcId="{C4675CDA-7467-49AA-9740-99019820C65C}" destId="{9392C688-D777-4A9C-AE0A-5745CFB48E23}" srcOrd="3" destOrd="0" parTransId="{51E7AFEE-472A-4608-9F46-8483DAD2047C}" sibTransId="{F7339F23-6A03-455E-9F19-C9DFB6E63866}"/>
    <dgm:cxn modelId="{2A742020-DB55-447F-9DD3-DB98170243ED}" type="presOf" srcId="{DF8605FD-C47D-4B99-9BE2-0D281F6F0B20}" destId="{5B13F7A7-1205-46FF-A45A-72C750D6ABA7}" srcOrd="0" destOrd="0" presId="urn:microsoft.com/office/officeart/2005/8/layout/bProcess4"/>
    <dgm:cxn modelId="{319EF129-1E00-46B7-8055-0339F3412950}" srcId="{C4675CDA-7467-49AA-9740-99019820C65C}" destId="{B2367520-403A-4E9F-9105-A32016C221D1}" srcOrd="1" destOrd="0" parTransId="{6F8CF693-8B22-48E0-B5D5-2177D97EECDE}" sibTransId="{51A7530C-ACEC-4EBD-AADE-CA7301DEC4BF}"/>
    <dgm:cxn modelId="{34F6962C-21D9-4CFD-9BFE-53D882C78A9C}" type="presOf" srcId="{45F710A7-1F72-4230-9FA6-1AA2B60D6E0C}" destId="{13924447-6D60-44BD-8C32-1C72B9E9935A}" srcOrd="0" destOrd="0" presId="urn:microsoft.com/office/officeart/2005/8/layout/bProcess4"/>
    <dgm:cxn modelId="{E914093B-F294-4C12-B130-051672A1C71F}" type="presOf" srcId="{0A8EE7AF-6A7F-4CC7-B1B1-92CF57594E4B}" destId="{FD4004F6-2837-497B-8EBF-C3F33005CBB8}" srcOrd="0" destOrd="0" presId="urn:microsoft.com/office/officeart/2005/8/layout/bProcess4"/>
    <dgm:cxn modelId="{5905E44F-70F6-401E-A6A5-3D1BB4B5206B}" type="presOf" srcId="{9392C688-D777-4A9C-AE0A-5745CFB48E23}" destId="{3132F0E9-0719-468F-9C01-1599047ED5A2}" srcOrd="0" destOrd="0" presId="urn:microsoft.com/office/officeart/2005/8/layout/bProcess4"/>
    <dgm:cxn modelId="{31408F84-BF6A-4F48-8AE0-A1460264074B}" srcId="{C4675CDA-7467-49AA-9740-99019820C65C}" destId="{DF8605FD-C47D-4B99-9BE2-0D281F6F0B20}" srcOrd="0" destOrd="0" parTransId="{611C4045-71A5-477F-8FF2-3CEF0D8B5D10}" sibTransId="{0A8EE7AF-6A7F-4CC7-B1B1-92CF57594E4B}"/>
    <dgm:cxn modelId="{D3CC9794-B39D-4E84-9ED6-99E5D11BCEA8}" type="presOf" srcId="{51A7530C-ACEC-4EBD-AADE-CA7301DEC4BF}" destId="{9BB46466-4588-4988-A182-4F88F4DF53FE}" srcOrd="0" destOrd="0" presId="urn:microsoft.com/office/officeart/2005/8/layout/bProcess4"/>
    <dgm:cxn modelId="{35C5C6C4-4DEF-4451-A570-C4EE3E3CE928}" srcId="{C4675CDA-7467-49AA-9740-99019820C65C}" destId="{45F710A7-1F72-4230-9FA6-1AA2B60D6E0C}" srcOrd="2" destOrd="0" parTransId="{8C2B2B1F-9900-4E2E-9BDC-27CF634B3DFF}" sibTransId="{5FC6A12E-C953-412E-8C0E-2B00B53E3E1A}"/>
    <dgm:cxn modelId="{6D803BEC-323F-442E-ABA8-F336B1F18A9D}" type="presOf" srcId="{5FC6A12E-C953-412E-8C0E-2B00B53E3E1A}" destId="{7C6F3C9B-A519-4C61-9C36-60CDF44A4711}" srcOrd="0" destOrd="0" presId="urn:microsoft.com/office/officeart/2005/8/layout/bProcess4"/>
    <dgm:cxn modelId="{358D9EEE-B5E7-497E-8499-41D76827C53E}" type="presOf" srcId="{B2367520-403A-4E9F-9105-A32016C221D1}" destId="{8FFB3C8E-A518-4110-975D-555C3DABA098}" srcOrd="0" destOrd="0" presId="urn:microsoft.com/office/officeart/2005/8/layout/bProcess4"/>
    <dgm:cxn modelId="{B917D3FA-56AF-4DB7-9DC8-A359C774A068}" type="presOf" srcId="{C4675CDA-7467-49AA-9740-99019820C65C}" destId="{5FE7FFC6-2453-484D-AF25-FBC20849E53E}" srcOrd="0" destOrd="0" presId="urn:microsoft.com/office/officeart/2005/8/layout/bProcess4"/>
    <dgm:cxn modelId="{3D36CA01-AF04-4C40-87E3-9B2FC3B3731B}" type="presParOf" srcId="{5FE7FFC6-2453-484D-AF25-FBC20849E53E}" destId="{813F4F8A-E572-4322-9261-CFAE1F47BDEC}" srcOrd="0" destOrd="0" presId="urn:microsoft.com/office/officeart/2005/8/layout/bProcess4"/>
    <dgm:cxn modelId="{58A085A2-E2AC-4553-B8F9-39146B616AFB}" type="presParOf" srcId="{813F4F8A-E572-4322-9261-CFAE1F47BDEC}" destId="{9206D700-37ED-46E3-AF27-E825C019FF9F}" srcOrd="0" destOrd="0" presId="urn:microsoft.com/office/officeart/2005/8/layout/bProcess4"/>
    <dgm:cxn modelId="{86685081-EB60-461B-80E2-E45F3E7497F0}" type="presParOf" srcId="{813F4F8A-E572-4322-9261-CFAE1F47BDEC}" destId="{5B13F7A7-1205-46FF-A45A-72C750D6ABA7}" srcOrd="1" destOrd="0" presId="urn:microsoft.com/office/officeart/2005/8/layout/bProcess4"/>
    <dgm:cxn modelId="{54FB0795-EC93-45B5-A59B-A6783E38D7BC}" type="presParOf" srcId="{5FE7FFC6-2453-484D-AF25-FBC20849E53E}" destId="{FD4004F6-2837-497B-8EBF-C3F33005CBB8}" srcOrd="1" destOrd="0" presId="urn:microsoft.com/office/officeart/2005/8/layout/bProcess4"/>
    <dgm:cxn modelId="{1A57C8D1-9269-40E8-A9E4-664AAAF20A34}" type="presParOf" srcId="{5FE7FFC6-2453-484D-AF25-FBC20849E53E}" destId="{02787FBF-E255-4102-88D5-A1720EDC0B49}" srcOrd="2" destOrd="0" presId="urn:microsoft.com/office/officeart/2005/8/layout/bProcess4"/>
    <dgm:cxn modelId="{9B55D1BC-89DB-4735-930B-B21E80DBF8A1}" type="presParOf" srcId="{02787FBF-E255-4102-88D5-A1720EDC0B49}" destId="{8D29420B-1D1C-400D-A604-15DEA56F4891}" srcOrd="0" destOrd="0" presId="urn:microsoft.com/office/officeart/2005/8/layout/bProcess4"/>
    <dgm:cxn modelId="{3432B6C1-E76A-43D1-B442-7AFDD1901D96}" type="presParOf" srcId="{02787FBF-E255-4102-88D5-A1720EDC0B49}" destId="{8FFB3C8E-A518-4110-975D-555C3DABA098}" srcOrd="1" destOrd="0" presId="urn:microsoft.com/office/officeart/2005/8/layout/bProcess4"/>
    <dgm:cxn modelId="{F8FD8898-5495-4A0F-BAF6-7B0CFCFC251A}" type="presParOf" srcId="{5FE7FFC6-2453-484D-AF25-FBC20849E53E}" destId="{9BB46466-4588-4988-A182-4F88F4DF53FE}" srcOrd="3" destOrd="0" presId="urn:microsoft.com/office/officeart/2005/8/layout/bProcess4"/>
    <dgm:cxn modelId="{F27A86E8-AEA8-4090-B907-A7D145DEC33E}" type="presParOf" srcId="{5FE7FFC6-2453-484D-AF25-FBC20849E53E}" destId="{A8389F00-891B-4767-AA9F-72D343F7D28A}" srcOrd="4" destOrd="0" presId="urn:microsoft.com/office/officeart/2005/8/layout/bProcess4"/>
    <dgm:cxn modelId="{FFDE1CDB-B55B-4008-B1B0-CD182EEE0F74}" type="presParOf" srcId="{A8389F00-891B-4767-AA9F-72D343F7D28A}" destId="{487BA7DF-2C3B-4D47-BEA9-A0B453CA8739}" srcOrd="0" destOrd="0" presId="urn:microsoft.com/office/officeart/2005/8/layout/bProcess4"/>
    <dgm:cxn modelId="{C60C5EBD-8371-4629-BE4D-FBED7450C771}" type="presParOf" srcId="{A8389F00-891B-4767-AA9F-72D343F7D28A}" destId="{13924447-6D60-44BD-8C32-1C72B9E9935A}" srcOrd="1" destOrd="0" presId="urn:microsoft.com/office/officeart/2005/8/layout/bProcess4"/>
    <dgm:cxn modelId="{AC2E7AB9-9F2A-4AA3-BC9A-E83293241E74}" type="presParOf" srcId="{5FE7FFC6-2453-484D-AF25-FBC20849E53E}" destId="{7C6F3C9B-A519-4C61-9C36-60CDF44A4711}" srcOrd="5" destOrd="0" presId="urn:microsoft.com/office/officeart/2005/8/layout/bProcess4"/>
    <dgm:cxn modelId="{CAFD4A99-A348-45FA-B083-5F209CA544E3}" type="presParOf" srcId="{5FE7FFC6-2453-484D-AF25-FBC20849E53E}" destId="{8FEE17AC-A09E-463F-8472-09563D3BEFCB}" srcOrd="6" destOrd="0" presId="urn:microsoft.com/office/officeart/2005/8/layout/bProcess4"/>
    <dgm:cxn modelId="{BFB9D454-A09A-4E72-840C-35015512E949}" type="presParOf" srcId="{8FEE17AC-A09E-463F-8472-09563D3BEFCB}" destId="{FF1E2711-07B3-4392-86D6-FC3586A57E09}" srcOrd="0" destOrd="0" presId="urn:microsoft.com/office/officeart/2005/8/layout/bProcess4"/>
    <dgm:cxn modelId="{BEAE740E-AA6B-4FA8-8C13-170F3F2BEFC9}" type="presParOf" srcId="{8FEE17AC-A09E-463F-8472-09563D3BEFCB}" destId="{3132F0E9-0719-468F-9C01-1599047ED5A2}" srcOrd="1" destOrd="0" presId="urn:microsoft.com/office/officeart/2005/8/layout/bProcess4"/>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4675CDA-7467-49AA-9740-99019820C65C}" type="doc">
      <dgm:prSet loTypeId="urn:microsoft.com/office/officeart/2005/8/layout/bProcess4" loCatId="process" qsTypeId="urn:microsoft.com/office/officeart/2005/8/quickstyle/simple1" qsCatId="simple" csTypeId="urn:microsoft.com/office/officeart/2005/8/colors/accent1_2" csCatId="accent1" phldr="1"/>
      <dgm:spPr/>
      <dgm:t>
        <a:bodyPr/>
        <a:lstStyle/>
        <a:p>
          <a:endParaRPr lang="en-US"/>
        </a:p>
      </dgm:t>
    </dgm:pt>
    <dgm:pt modelId="{DF8605FD-C47D-4B99-9BE2-0D281F6F0B20}">
      <dgm:prSet phldrT="[Text]"/>
      <dgm:spPr/>
      <dgm:t>
        <a:bodyPr/>
        <a:lstStyle/>
        <a:p>
          <a:r>
            <a:rPr lang="en-US" dirty="0"/>
            <a:t>Request Falcon9 Launch data from Wikipedia using get request</a:t>
          </a:r>
        </a:p>
      </dgm:t>
    </dgm:pt>
    <dgm:pt modelId="{611C4045-71A5-477F-8FF2-3CEF0D8B5D10}" type="parTrans" cxnId="{31408F84-BF6A-4F48-8AE0-A1460264074B}">
      <dgm:prSet/>
      <dgm:spPr/>
      <dgm:t>
        <a:bodyPr/>
        <a:lstStyle/>
        <a:p>
          <a:endParaRPr lang="en-US"/>
        </a:p>
      </dgm:t>
    </dgm:pt>
    <dgm:pt modelId="{0A8EE7AF-6A7F-4CC7-B1B1-92CF57594E4B}" type="sibTrans" cxnId="{31408F84-BF6A-4F48-8AE0-A1460264074B}">
      <dgm:prSet/>
      <dgm:spPr/>
      <dgm:t>
        <a:bodyPr/>
        <a:lstStyle/>
        <a:p>
          <a:endParaRPr lang="en-US"/>
        </a:p>
      </dgm:t>
    </dgm:pt>
    <dgm:pt modelId="{B2367520-403A-4E9F-9105-A32016C221D1}">
      <dgm:prSet phldrT="[Text]"/>
      <dgm:spPr/>
      <dgm:t>
        <a:bodyPr/>
        <a:lstStyle/>
        <a:p>
          <a:r>
            <a:rPr lang="en-US" dirty="0"/>
            <a:t>Create a </a:t>
          </a:r>
          <a:r>
            <a:rPr lang="en-US" dirty="0" err="1"/>
            <a:t>BeautifulSoup</a:t>
          </a:r>
          <a:r>
            <a:rPr lang="en-US" dirty="0"/>
            <a:t> object from response text content </a:t>
          </a:r>
        </a:p>
      </dgm:t>
    </dgm:pt>
    <dgm:pt modelId="{6F8CF693-8B22-48E0-B5D5-2177D97EECDE}" type="parTrans" cxnId="{319EF129-1E00-46B7-8055-0339F3412950}">
      <dgm:prSet/>
      <dgm:spPr/>
      <dgm:t>
        <a:bodyPr/>
        <a:lstStyle/>
        <a:p>
          <a:endParaRPr lang="en-US"/>
        </a:p>
      </dgm:t>
    </dgm:pt>
    <dgm:pt modelId="{51A7530C-ACEC-4EBD-AADE-CA7301DEC4BF}" type="sibTrans" cxnId="{319EF129-1E00-46B7-8055-0339F3412950}">
      <dgm:prSet/>
      <dgm:spPr/>
      <dgm:t>
        <a:bodyPr/>
        <a:lstStyle/>
        <a:p>
          <a:endParaRPr lang="en-US"/>
        </a:p>
      </dgm:t>
    </dgm:pt>
    <dgm:pt modelId="{9392C688-D777-4A9C-AE0A-5745CFB48E23}">
      <dgm:prSet phldrT="[Text]"/>
      <dgm:spPr/>
      <dgm:t>
        <a:bodyPr/>
        <a:lstStyle/>
        <a:p>
          <a:r>
            <a:rPr lang="en-US" b="1" i="0" dirty="0"/>
            <a:t>Create a data frame by parsing the launch HTML tables</a:t>
          </a:r>
          <a:endParaRPr lang="en-US" dirty="0"/>
        </a:p>
      </dgm:t>
    </dgm:pt>
    <dgm:pt modelId="{51E7AFEE-472A-4608-9F46-8483DAD2047C}" type="parTrans" cxnId="{F96F601A-E8DB-4E2B-BB54-48CAA4AA9E8F}">
      <dgm:prSet/>
      <dgm:spPr/>
      <dgm:t>
        <a:bodyPr/>
        <a:lstStyle/>
        <a:p>
          <a:endParaRPr lang="en-US"/>
        </a:p>
      </dgm:t>
    </dgm:pt>
    <dgm:pt modelId="{F7339F23-6A03-455E-9F19-C9DFB6E63866}" type="sibTrans" cxnId="{F96F601A-E8DB-4E2B-BB54-48CAA4AA9E8F}">
      <dgm:prSet/>
      <dgm:spPr/>
      <dgm:t>
        <a:bodyPr/>
        <a:lstStyle/>
        <a:p>
          <a:endParaRPr lang="en-US"/>
        </a:p>
      </dgm:t>
    </dgm:pt>
    <dgm:pt modelId="{45F710A7-1F72-4230-9FA6-1AA2B60D6E0C}">
      <dgm:prSet/>
      <dgm:spPr/>
      <dgm:t>
        <a:bodyPr/>
        <a:lstStyle/>
        <a:p>
          <a:r>
            <a:rPr lang="en-US" dirty="0"/>
            <a:t>Extract column names using </a:t>
          </a:r>
          <a:r>
            <a:rPr lang="en-US" dirty="0" err="1"/>
            <a:t>BeautifulSoup</a:t>
          </a:r>
          <a:endParaRPr lang="en-US" dirty="0"/>
        </a:p>
      </dgm:t>
    </dgm:pt>
    <dgm:pt modelId="{8C2B2B1F-9900-4E2E-9BDC-27CF634B3DFF}" type="parTrans" cxnId="{35C5C6C4-4DEF-4451-A570-C4EE3E3CE928}">
      <dgm:prSet/>
      <dgm:spPr/>
      <dgm:t>
        <a:bodyPr/>
        <a:lstStyle/>
        <a:p>
          <a:endParaRPr lang="en-US"/>
        </a:p>
      </dgm:t>
    </dgm:pt>
    <dgm:pt modelId="{5FC6A12E-C953-412E-8C0E-2B00B53E3E1A}" type="sibTrans" cxnId="{35C5C6C4-4DEF-4451-A570-C4EE3E3CE928}">
      <dgm:prSet/>
      <dgm:spPr/>
      <dgm:t>
        <a:bodyPr/>
        <a:lstStyle/>
        <a:p>
          <a:endParaRPr lang="en-US"/>
        </a:p>
      </dgm:t>
    </dgm:pt>
    <dgm:pt modelId="{5FE7FFC6-2453-484D-AF25-FBC20849E53E}" type="pres">
      <dgm:prSet presAssocID="{C4675CDA-7467-49AA-9740-99019820C65C}" presName="Name0" presStyleCnt="0">
        <dgm:presLayoutVars>
          <dgm:dir/>
          <dgm:resizeHandles/>
        </dgm:presLayoutVars>
      </dgm:prSet>
      <dgm:spPr/>
    </dgm:pt>
    <dgm:pt modelId="{813F4F8A-E572-4322-9261-CFAE1F47BDEC}" type="pres">
      <dgm:prSet presAssocID="{DF8605FD-C47D-4B99-9BE2-0D281F6F0B20}" presName="compNode" presStyleCnt="0"/>
      <dgm:spPr/>
    </dgm:pt>
    <dgm:pt modelId="{9206D700-37ED-46E3-AF27-E825C019FF9F}" type="pres">
      <dgm:prSet presAssocID="{DF8605FD-C47D-4B99-9BE2-0D281F6F0B20}" presName="dummyConnPt" presStyleCnt="0"/>
      <dgm:spPr/>
    </dgm:pt>
    <dgm:pt modelId="{5B13F7A7-1205-46FF-A45A-72C750D6ABA7}" type="pres">
      <dgm:prSet presAssocID="{DF8605FD-C47D-4B99-9BE2-0D281F6F0B20}" presName="node" presStyleLbl="node1" presStyleIdx="0" presStyleCnt="4">
        <dgm:presLayoutVars>
          <dgm:bulletEnabled val="1"/>
        </dgm:presLayoutVars>
      </dgm:prSet>
      <dgm:spPr/>
    </dgm:pt>
    <dgm:pt modelId="{FD4004F6-2837-497B-8EBF-C3F33005CBB8}" type="pres">
      <dgm:prSet presAssocID="{0A8EE7AF-6A7F-4CC7-B1B1-92CF57594E4B}" presName="sibTrans" presStyleLbl="bgSibTrans2D1" presStyleIdx="0" presStyleCnt="3"/>
      <dgm:spPr/>
    </dgm:pt>
    <dgm:pt modelId="{02787FBF-E255-4102-88D5-A1720EDC0B49}" type="pres">
      <dgm:prSet presAssocID="{B2367520-403A-4E9F-9105-A32016C221D1}" presName="compNode" presStyleCnt="0"/>
      <dgm:spPr/>
    </dgm:pt>
    <dgm:pt modelId="{8D29420B-1D1C-400D-A604-15DEA56F4891}" type="pres">
      <dgm:prSet presAssocID="{B2367520-403A-4E9F-9105-A32016C221D1}" presName="dummyConnPt" presStyleCnt="0"/>
      <dgm:spPr/>
    </dgm:pt>
    <dgm:pt modelId="{8FFB3C8E-A518-4110-975D-555C3DABA098}" type="pres">
      <dgm:prSet presAssocID="{B2367520-403A-4E9F-9105-A32016C221D1}" presName="node" presStyleLbl="node1" presStyleIdx="1" presStyleCnt="4">
        <dgm:presLayoutVars>
          <dgm:bulletEnabled val="1"/>
        </dgm:presLayoutVars>
      </dgm:prSet>
      <dgm:spPr/>
    </dgm:pt>
    <dgm:pt modelId="{9BB46466-4588-4988-A182-4F88F4DF53FE}" type="pres">
      <dgm:prSet presAssocID="{51A7530C-ACEC-4EBD-AADE-CA7301DEC4BF}" presName="sibTrans" presStyleLbl="bgSibTrans2D1" presStyleIdx="1" presStyleCnt="3"/>
      <dgm:spPr/>
    </dgm:pt>
    <dgm:pt modelId="{A8389F00-891B-4767-AA9F-72D343F7D28A}" type="pres">
      <dgm:prSet presAssocID="{45F710A7-1F72-4230-9FA6-1AA2B60D6E0C}" presName="compNode" presStyleCnt="0"/>
      <dgm:spPr/>
    </dgm:pt>
    <dgm:pt modelId="{487BA7DF-2C3B-4D47-BEA9-A0B453CA8739}" type="pres">
      <dgm:prSet presAssocID="{45F710A7-1F72-4230-9FA6-1AA2B60D6E0C}" presName="dummyConnPt" presStyleCnt="0"/>
      <dgm:spPr/>
    </dgm:pt>
    <dgm:pt modelId="{13924447-6D60-44BD-8C32-1C72B9E9935A}" type="pres">
      <dgm:prSet presAssocID="{45F710A7-1F72-4230-9FA6-1AA2B60D6E0C}" presName="node" presStyleLbl="node1" presStyleIdx="2" presStyleCnt="4" custLinFactY="-24484" custLinFactNeighborX="-16500" custLinFactNeighborY="-100000">
        <dgm:presLayoutVars>
          <dgm:bulletEnabled val="1"/>
        </dgm:presLayoutVars>
      </dgm:prSet>
      <dgm:spPr/>
    </dgm:pt>
    <dgm:pt modelId="{7C6F3C9B-A519-4C61-9C36-60CDF44A4711}" type="pres">
      <dgm:prSet presAssocID="{5FC6A12E-C953-412E-8C0E-2B00B53E3E1A}" presName="sibTrans" presStyleLbl="bgSibTrans2D1" presStyleIdx="2" presStyleCnt="3"/>
      <dgm:spPr/>
    </dgm:pt>
    <dgm:pt modelId="{8FEE17AC-A09E-463F-8472-09563D3BEFCB}" type="pres">
      <dgm:prSet presAssocID="{9392C688-D777-4A9C-AE0A-5745CFB48E23}" presName="compNode" presStyleCnt="0"/>
      <dgm:spPr/>
    </dgm:pt>
    <dgm:pt modelId="{FF1E2711-07B3-4392-86D6-FC3586A57E09}" type="pres">
      <dgm:prSet presAssocID="{9392C688-D777-4A9C-AE0A-5745CFB48E23}" presName="dummyConnPt" presStyleCnt="0"/>
      <dgm:spPr/>
    </dgm:pt>
    <dgm:pt modelId="{3132F0E9-0719-468F-9C01-1599047ED5A2}" type="pres">
      <dgm:prSet presAssocID="{9392C688-D777-4A9C-AE0A-5745CFB48E23}" presName="node" presStyleLbl="node1" presStyleIdx="3" presStyleCnt="4" custLinFactY="27483" custLinFactNeighborX="-16500" custLinFactNeighborY="100000">
        <dgm:presLayoutVars>
          <dgm:bulletEnabled val="1"/>
        </dgm:presLayoutVars>
      </dgm:prSet>
      <dgm:spPr/>
    </dgm:pt>
  </dgm:ptLst>
  <dgm:cxnLst>
    <dgm:cxn modelId="{F96F601A-E8DB-4E2B-BB54-48CAA4AA9E8F}" srcId="{C4675CDA-7467-49AA-9740-99019820C65C}" destId="{9392C688-D777-4A9C-AE0A-5745CFB48E23}" srcOrd="3" destOrd="0" parTransId="{51E7AFEE-472A-4608-9F46-8483DAD2047C}" sibTransId="{F7339F23-6A03-455E-9F19-C9DFB6E63866}"/>
    <dgm:cxn modelId="{2A742020-DB55-447F-9DD3-DB98170243ED}" type="presOf" srcId="{DF8605FD-C47D-4B99-9BE2-0D281F6F0B20}" destId="{5B13F7A7-1205-46FF-A45A-72C750D6ABA7}" srcOrd="0" destOrd="0" presId="urn:microsoft.com/office/officeart/2005/8/layout/bProcess4"/>
    <dgm:cxn modelId="{319EF129-1E00-46B7-8055-0339F3412950}" srcId="{C4675CDA-7467-49AA-9740-99019820C65C}" destId="{B2367520-403A-4E9F-9105-A32016C221D1}" srcOrd="1" destOrd="0" parTransId="{6F8CF693-8B22-48E0-B5D5-2177D97EECDE}" sibTransId="{51A7530C-ACEC-4EBD-AADE-CA7301DEC4BF}"/>
    <dgm:cxn modelId="{34F6962C-21D9-4CFD-9BFE-53D882C78A9C}" type="presOf" srcId="{45F710A7-1F72-4230-9FA6-1AA2B60D6E0C}" destId="{13924447-6D60-44BD-8C32-1C72B9E9935A}" srcOrd="0" destOrd="0" presId="urn:microsoft.com/office/officeart/2005/8/layout/bProcess4"/>
    <dgm:cxn modelId="{E914093B-F294-4C12-B130-051672A1C71F}" type="presOf" srcId="{0A8EE7AF-6A7F-4CC7-B1B1-92CF57594E4B}" destId="{FD4004F6-2837-497B-8EBF-C3F33005CBB8}" srcOrd="0" destOrd="0" presId="urn:microsoft.com/office/officeart/2005/8/layout/bProcess4"/>
    <dgm:cxn modelId="{5905E44F-70F6-401E-A6A5-3D1BB4B5206B}" type="presOf" srcId="{9392C688-D777-4A9C-AE0A-5745CFB48E23}" destId="{3132F0E9-0719-468F-9C01-1599047ED5A2}" srcOrd="0" destOrd="0" presId="urn:microsoft.com/office/officeart/2005/8/layout/bProcess4"/>
    <dgm:cxn modelId="{31408F84-BF6A-4F48-8AE0-A1460264074B}" srcId="{C4675CDA-7467-49AA-9740-99019820C65C}" destId="{DF8605FD-C47D-4B99-9BE2-0D281F6F0B20}" srcOrd="0" destOrd="0" parTransId="{611C4045-71A5-477F-8FF2-3CEF0D8B5D10}" sibTransId="{0A8EE7AF-6A7F-4CC7-B1B1-92CF57594E4B}"/>
    <dgm:cxn modelId="{D3CC9794-B39D-4E84-9ED6-99E5D11BCEA8}" type="presOf" srcId="{51A7530C-ACEC-4EBD-AADE-CA7301DEC4BF}" destId="{9BB46466-4588-4988-A182-4F88F4DF53FE}" srcOrd="0" destOrd="0" presId="urn:microsoft.com/office/officeart/2005/8/layout/bProcess4"/>
    <dgm:cxn modelId="{35C5C6C4-4DEF-4451-A570-C4EE3E3CE928}" srcId="{C4675CDA-7467-49AA-9740-99019820C65C}" destId="{45F710A7-1F72-4230-9FA6-1AA2B60D6E0C}" srcOrd="2" destOrd="0" parTransId="{8C2B2B1F-9900-4E2E-9BDC-27CF634B3DFF}" sibTransId="{5FC6A12E-C953-412E-8C0E-2B00B53E3E1A}"/>
    <dgm:cxn modelId="{6D803BEC-323F-442E-ABA8-F336B1F18A9D}" type="presOf" srcId="{5FC6A12E-C953-412E-8C0E-2B00B53E3E1A}" destId="{7C6F3C9B-A519-4C61-9C36-60CDF44A4711}" srcOrd="0" destOrd="0" presId="urn:microsoft.com/office/officeart/2005/8/layout/bProcess4"/>
    <dgm:cxn modelId="{358D9EEE-B5E7-497E-8499-41D76827C53E}" type="presOf" srcId="{B2367520-403A-4E9F-9105-A32016C221D1}" destId="{8FFB3C8E-A518-4110-975D-555C3DABA098}" srcOrd="0" destOrd="0" presId="urn:microsoft.com/office/officeart/2005/8/layout/bProcess4"/>
    <dgm:cxn modelId="{B917D3FA-56AF-4DB7-9DC8-A359C774A068}" type="presOf" srcId="{C4675CDA-7467-49AA-9740-99019820C65C}" destId="{5FE7FFC6-2453-484D-AF25-FBC20849E53E}" srcOrd="0" destOrd="0" presId="urn:microsoft.com/office/officeart/2005/8/layout/bProcess4"/>
    <dgm:cxn modelId="{3D36CA01-AF04-4C40-87E3-9B2FC3B3731B}" type="presParOf" srcId="{5FE7FFC6-2453-484D-AF25-FBC20849E53E}" destId="{813F4F8A-E572-4322-9261-CFAE1F47BDEC}" srcOrd="0" destOrd="0" presId="urn:microsoft.com/office/officeart/2005/8/layout/bProcess4"/>
    <dgm:cxn modelId="{58A085A2-E2AC-4553-B8F9-39146B616AFB}" type="presParOf" srcId="{813F4F8A-E572-4322-9261-CFAE1F47BDEC}" destId="{9206D700-37ED-46E3-AF27-E825C019FF9F}" srcOrd="0" destOrd="0" presId="urn:microsoft.com/office/officeart/2005/8/layout/bProcess4"/>
    <dgm:cxn modelId="{86685081-EB60-461B-80E2-E45F3E7497F0}" type="presParOf" srcId="{813F4F8A-E572-4322-9261-CFAE1F47BDEC}" destId="{5B13F7A7-1205-46FF-A45A-72C750D6ABA7}" srcOrd="1" destOrd="0" presId="urn:microsoft.com/office/officeart/2005/8/layout/bProcess4"/>
    <dgm:cxn modelId="{54FB0795-EC93-45B5-A59B-A6783E38D7BC}" type="presParOf" srcId="{5FE7FFC6-2453-484D-AF25-FBC20849E53E}" destId="{FD4004F6-2837-497B-8EBF-C3F33005CBB8}" srcOrd="1" destOrd="0" presId="urn:microsoft.com/office/officeart/2005/8/layout/bProcess4"/>
    <dgm:cxn modelId="{1A57C8D1-9269-40E8-A9E4-664AAAF20A34}" type="presParOf" srcId="{5FE7FFC6-2453-484D-AF25-FBC20849E53E}" destId="{02787FBF-E255-4102-88D5-A1720EDC0B49}" srcOrd="2" destOrd="0" presId="urn:microsoft.com/office/officeart/2005/8/layout/bProcess4"/>
    <dgm:cxn modelId="{9B55D1BC-89DB-4735-930B-B21E80DBF8A1}" type="presParOf" srcId="{02787FBF-E255-4102-88D5-A1720EDC0B49}" destId="{8D29420B-1D1C-400D-A604-15DEA56F4891}" srcOrd="0" destOrd="0" presId="urn:microsoft.com/office/officeart/2005/8/layout/bProcess4"/>
    <dgm:cxn modelId="{3432B6C1-E76A-43D1-B442-7AFDD1901D96}" type="presParOf" srcId="{02787FBF-E255-4102-88D5-A1720EDC0B49}" destId="{8FFB3C8E-A518-4110-975D-555C3DABA098}" srcOrd="1" destOrd="0" presId="urn:microsoft.com/office/officeart/2005/8/layout/bProcess4"/>
    <dgm:cxn modelId="{F8FD8898-5495-4A0F-BAF6-7B0CFCFC251A}" type="presParOf" srcId="{5FE7FFC6-2453-484D-AF25-FBC20849E53E}" destId="{9BB46466-4588-4988-A182-4F88F4DF53FE}" srcOrd="3" destOrd="0" presId="urn:microsoft.com/office/officeart/2005/8/layout/bProcess4"/>
    <dgm:cxn modelId="{F27A86E8-AEA8-4090-B907-A7D145DEC33E}" type="presParOf" srcId="{5FE7FFC6-2453-484D-AF25-FBC20849E53E}" destId="{A8389F00-891B-4767-AA9F-72D343F7D28A}" srcOrd="4" destOrd="0" presId="urn:microsoft.com/office/officeart/2005/8/layout/bProcess4"/>
    <dgm:cxn modelId="{FFDE1CDB-B55B-4008-B1B0-CD182EEE0F74}" type="presParOf" srcId="{A8389F00-891B-4767-AA9F-72D343F7D28A}" destId="{487BA7DF-2C3B-4D47-BEA9-A0B453CA8739}" srcOrd="0" destOrd="0" presId="urn:microsoft.com/office/officeart/2005/8/layout/bProcess4"/>
    <dgm:cxn modelId="{C60C5EBD-8371-4629-BE4D-FBED7450C771}" type="presParOf" srcId="{A8389F00-891B-4767-AA9F-72D343F7D28A}" destId="{13924447-6D60-44BD-8C32-1C72B9E9935A}" srcOrd="1" destOrd="0" presId="urn:microsoft.com/office/officeart/2005/8/layout/bProcess4"/>
    <dgm:cxn modelId="{AC2E7AB9-9F2A-4AA3-BC9A-E83293241E74}" type="presParOf" srcId="{5FE7FFC6-2453-484D-AF25-FBC20849E53E}" destId="{7C6F3C9B-A519-4C61-9C36-60CDF44A4711}" srcOrd="5" destOrd="0" presId="urn:microsoft.com/office/officeart/2005/8/layout/bProcess4"/>
    <dgm:cxn modelId="{CAFD4A99-A348-45FA-B083-5F209CA544E3}" type="presParOf" srcId="{5FE7FFC6-2453-484D-AF25-FBC20849E53E}" destId="{8FEE17AC-A09E-463F-8472-09563D3BEFCB}" srcOrd="6" destOrd="0" presId="urn:microsoft.com/office/officeart/2005/8/layout/bProcess4"/>
    <dgm:cxn modelId="{BFB9D454-A09A-4E72-840C-35015512E949}" type="presParOf" srcId="{8FEE17AC-A09E-463F-8472-09563D3BEFCB}" destId="{FF1E2711-07B3-4392-86D6-FC3586A57E09}" srcOrd="0" destOrd="0" presId="urn:microsoft.com/office/officeart/2005/8/layout/bProcess4"/>
    <dgm:cxn modelId="{BEAE740E-AA6B-4FA8-8C13-170F3F2BEFC9}" type="presParOf" srcId="{8FEE17AC-A09E-463F-8472-09563D3BEFCB}" destId="{3132F0E9-0719-468F-9C01-1599047ED5A2}" srcOrd="1" destOrd="0" presId="urn:microsoft.com/office/officeart/2005/8/layout/bProcess4"/>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4675CDA-7467-49AA-9740-99019820C65C}" type="doc">
      <dgm:prSet loTypeId="urn:microsoft.com/office/officeart/2005/8/layout/bProcess4" loCatId="process" qsTypeId="urn:microsoft.com/office/officeart/2005/8/quickstyle/simple1" qsCatId="simple" csTypeId="urn:microsoft.com/office/officeart/2005/8/colors/accent1_2" csCatId="accent1" phldr="1"/>
      <dgm:spPr/>
      <dgm:t>
        <a:bodyPr/>
        <a:lstStyle/>
        <a:p>
          <a:endParaRPr lang="en-US"/>
        </a:p>
      </dgm:t>
    </dgm:pt>
    <dgm:pt modelId="{B2367520-403A-4E9F-9105-A32016C221D1}">
      <dgm:prSet phldrT="[Text]"/>
      <dgm:spPr/>
      <dgm:t>
        <a:bodyPr/>
        <a:lstStyle/>
        <a:p>
          <a:r>
            <a:rPr lang="en-US" b="0" i="0" dirty="0"/>
            <a:t>Convert outcomes into Training Labels with  1 meaning  the booster successfully landed  and 0 meaning it was unsuccessful.</a:t>
          </a:r>
          <a:endParaRPr lang="en-US" dirty="0"/>
        </a:p>
      </dgm:t>
    </dgm:pt>
    <dgm:pt modelId="{6F8CF693-8B22-48E0-B5D5-2177D97EECDE}" type="parTrans" cxnId="{319EF129-1E00-46B7-8055-0339F3412950}">
      <dgm:prSet/>
      <dgm:spPr/>
      <dgm:t>
        <a:bodyPr/>
        <a:lstStyle/>
        <a:p>
          <a:endParaRPr lang="en-US"/>
        </a:p>
      </dgm:t>
    </dgm:pt>
    <dgm:pt modelId="{51A7530C-ACEC-4EBD-AADE-CA7301DEC4BF}" type="sibTrans" cxnId="{319EF129-1E00-46B7-8055-0339F3412950}">
      <dgm:prSet/>
      <dgm:spPr/>
      <dgm:t>
        <a:bodyPr/>
        <a:lstStyle/>
        <a:p>
          <a:endParaRPr lang="en-US"/>
        </a:p>
      </dgm:t>
    </dgm:pt>
    <dgm:pt modelId="{9392C688-D777-4A9C-AE0A-5745CFB48E23}">
      <dgm:prSet phldrT="[Text]"/>
      <dgm:spPr/>
      <dgm:t>
        <a:bodyPr/>
        <a:lstStyle/>
        <a:p>
          <a:r>
            <a:rPr lang="en-US" b="1" i="0" dirty="0"/>
            <a:t>Add classification column</a:t>
          </a:r>
          <a:endParaRPr lang="en-US" dirty="0"/>
        </a:p>
      </dgm:t>
    </dgm:pt>
    <dgm:pt modelId="{51E7AFEE-472A-4608-9F46-8483DAD2047C}" type="parTrans" cxnId="{F96F601A-E8DB-4E2B-BB54-48CAA4AA9E8F}">
      <dgm:prSet/>
      <dgm:spPr/>
      <dgm:t>
        <a:bodyPr/>
        <a:lstStyle/>
        <a:p>
          <a:endParaRPr lang="en-US"/>
        </a:p>
      </dgm:t>
    </dgm:pt>
    <dgm:pt modelId="{F7339F23-6A03-455E-9F19-C9DFB6E63866}" type="sibTrans" cxnId="{F96F601A-E8DB-4E2B-BB54-48CAA4AA9E8F}">
      <dgm:prSet/>
      <dgm:spPr/>
      <dgm:t>
        <a:bodyPr/>
        <a:lstStyle/>
        <a:p>
          <a:endParaRPr lang="en-US"/>
        </a:p>
      </dgm:t>
    </dgm:pt>
    <dgm:pt modelId="{45F710A7-1F72-4230-9FA6-1AA2B60D6E0C}">
      <dgm:prSet/>
      <dgm:spPr/>
      <dgm:t>
        <a:bodyPr/>
        <a:lstStyle/>
        <a:p>
          <a:r>
            <a:rPr lang="en-US" b="0" i="0" dirty="0"/>
            <a:t>Create a list where the element is zero if the corresponding row in Outcome is in the set ‘bad outcome’ ; otherwise, it's one</a:t>
          </a:r>
          <a:endParaRPr lang="en-US" dirty="0"/>
        </a:p>
      </dgm:t>
    </dgm:pt>
    <dgm:pt modelId="{8C2B2B1F-9900-4E2E-9BDC-27CF634B3DFF}" type="parTrans" cxnId="{35C5C6C4-4DEF-4451-A570-C4EE3E3CE928}">
      <dgm:prSet/>
      <dgm:spPr/>
      <dgm:t>
        <a:bodyPr/>
        <a:lstStyle/>
        <a:p>
          <a:endParaRPr lang="en-US"/>
        </a:p>
      </dgm:t>
    </dgm:pt>
    <dgm:pt modelId="{5FC6A12E-C953-412E-8C0E-2B00B53E3E1A}" type="sibTrans" cxnId="{35C5C6C4-4DEF-4451-A570-C4EE3E3CE928}">
      <dgm:prSet/>
      <dgm:spPr/>
      <dgm:t>
        <a:bodyPr/>
        <a:lstStyle/>
        <a:p>
          <a:endParaRPr lang="en-US"/>
        </a:p>
      </dgm:t>
    </dgm:pt>
    <dgm:pt modelId="{5FE7FFC6-2453-484D-AF25-FBC20849E53E}" type="pres">
      <dgm:prSet presAssocID="{C4675CDA-7467-49AA-9740-99019820C65C}" presName="Name0" presStyleCnt="0">
        <dgm:presLayoutVars>
          <dgm:dir/>
          <dgm:resizeHandles/>
        </dgm:presLayoutVars>
      </dgm:prSet>
      <dgm:spPr/>
    </dgm:pt>
    <dgm:pt modelId="{02787FBF-E255-4102-88D5-A1720EDC0B49}" type="pres">
      <dgm:prSet presAssocID="{B2367520-403A-4E9F-9105-A32016C221D1}" presName="compNode" presStyleCnt="0"/>
      <dgm:spPr/>
    </dgm:pt>
    <dgm:pt modelId="{8D29420B-1D1C-400D-A604-15DEA56F4891}" type="pres">
      <dgm:prSet presAssocID="{B2367520-403A-4E9F-9105-A32016C221D1}" presName="dummyConnPt" presStyleCnt="0"/>
      <dgm:spPr/>
    </dgm:pt>
    <dgm:pt modelId="{8FFB3C8E-A518-4110-975D-555C3DABA098}" type="pres">
      <dgm:prSet presAssocID="{B2367520-403A-4E9F-9105-A32016C221D1}" presName="node" presStyleLbl="node1" presStyleIdx="0" presStyleCnt="3" custLinFactNeighborX="8536" custLinFactNeighborY="4717">
        <dgm:presLayoutVars>
          <dgm:bulletEnabled val="1"/>
        </dgm:presLayoutVars>
      </dgm:prSet>
      <dgm:spPr/>
    </dgm:pt>
    <dgm:pt modelId="{9BB46466-4588-4988-A182-4F88F4DF53FE}" type="pres">
      <dgm:prSet presAssocID="{51A7530C-ACEC-4EBD-AADE-CA7301DEC4BF}" presName="sibTrans" presStyleLbl="bgSibTrans2D1" presStyleIdx="0" presStyleCnt="2"/>
      <dgm:spPr/>
    </dgm:pt>
    <dgm:pt modelId="{A8389F00-891B-4767-AA9F-72D343F7D28A}" type="pres">
      <dgm:prSet presAssocID="{45F710A7-1F72-4230-9FA6-1AA2B60D6E0C}" presName="compNode" presStyleCnt="0"/>
      <dgm:spPr/>
    </dgm:pt>
    <dgm:pt modelId="{487BA7DF-2C3B-4D47-BEA9-A0B453CA8739}" type="pres">
      <dgm:prSet presAssocID="{45F710A7-1F72-4230-9FA6-1AA2B60D6E0C}" presName="dummyConnPt" presStyleCnt="0"/>
      <dgm:spPr/>
    </dgm:pt>
    <dgm:pt modelId="{13924447-6D60-44BD-8C32-1C72B9E9935A}" type="pres">
      <dgm:prSet presAssocID="{45F710A7-1F72-4230-9FA6-1AA2B60D6E0C}" presName="node" presStyleLbl="node1" presStyleIdx="1" presStyleCnt="3" custLinFactNeighborX="8536" custLinFactNeighborY="1089">
        <dgm:presLayoutVars>
          <dgm:bulletEnabled val="1"/>
        </dgm:presLayoutVars>
      </dgm:prSet>
      <dgm:spPr/>
    </dgm:pt>
    <dgm:pt modelId="{7C6F3C9B-A519-4C61-9C36-60CDF44A4711}" type="pres">
      <dgm:prSet presAssocID="{5FC6A12E-C953-412E-8C0E-2B00B53E3E1A}" presName="sibTrans" presStyleLbl="bgSibTrans2D1" presStyleIdx="1" presStyleCnt="2"/>
      <dgm:spPr/>
    </dgm:pt>
    <dgm:pt modelId="{8FEE17AC-A09E-463F-8472-09563D3BEFCB}" type="pres">
      <dgm:prSet presAssocID="{9392C688-D777-4A9C-AE0A-5745CFB48E23}" presName="compNode" presStyleCnt="0"/>
      <dgm:spPr/>
    </dgm:pt>
    <dgm:pt modelId="{FF1E2711-07B3-4392-86D6-FC3586A57E09}" type="pres">
      <dgm:prSet presAssocID="{9392C688-D777-4A9C-AE0A-5745CFB48E23}" presName="dummyConnPt" presStyleCnt="0"/>
      <dgm:spPr/>
    </dgm:pt>
    <dgm:pt modelId="{3132F0E9-0719-468F-9C01-1599047ED5A2}" type="pres">
      <dgm:prSet presAssocID="{9392C688-D777-4A9C-AE0A-5745CFB48E23}" presName="node" presStyleLbl="node1" presStyleIdx="2" presStyleCnt="3" custLinFactNeighborX="-12168" custLinFactNeighborY="-48911">
        <dgm:presLayoutVars>
          <dgm:bulletEnabled val="1"/>
        </dgm:presLayoutVars>
      </dgm:prSet>
      <dgm:spPr/>
    </dgm:pt>
  </dgm:ptLst>
  <dgm:cxnLst>
    <dgm:cxn modelId="{F96F601A-E8DB-4E2B-BB54-48CAA4AA9E8F}" srcId="{C4675CDA-7467-49AA-9740-99019820C65C}" destId="{9392C688-D777-4A9C-AE0A-5745CFB48E23}" srcOrd="2" destOrd="0" parTransId="{51E7AFEE-472A-4608-9F46-8483DAD2047C}" sibTransId="{F7339F23-6A03-455E-9F19-C9DFB6E63866}"/>
    <dgm:cxn modelId="{319EF129-1E00-46B7-8055-0339F3412950}" srcId="{C4675CDA-7467-49AA-9740-99019820C65C}" destId="{B2367520-403A-4E9F-9105-A32016C221D1}" srcOrd="0" destOrd="0" parTransId="{6F8CF693-8B22-48E0-B5D5-2177D97EECDE}" sibTransId="{51A7530C-ACEC-4EBD-AADE-CA7301DEC4BF}"/>
    <dgm:cxn modelId="{34F6962C-21D9-4CFD-9BFE-53D882C78A9C}" type="presOf" srcId="{45F710A7-1F72-4230-9FA6-1AA2B60D6E0C}" destId="{13924447-6D60-44BD-8C32-1C72B9E9935A}" srcOrd="0" destOrd="0" presId="urn:microsoft.com/office/officeart/2005/8/layout/bProcess4"/>
    <dgm:cxn modelId="{5905E44F-70F6-401E-A6A5-3D1BB4B5206B}" type="presOf" srcId="{9392C688-D777-4A9C-AE0A-5745CFB48E23}" destId="{3132F0E9-0719-468F-9C01-1599047ED5A2}" srcOrd="0" destOrd="0" presId="urn:microsoft.com/office/officeart/2005/8/layout/bProcess4"/>
    <dgm:cxn modelId="{D3CC9794-B39D-4E84-9ED6-99E5D11BCEA8}" type="presOf" srcId="{51A7530C-ACEC-4EBD-AADE-CA7301DEC4BF}" destId="{9BB46466-4588-4988-A182-4F88F4DF53FE}" srcOrd="0" destOrd="0" presId="urn:microsoft.com/office/officeart/2005/8/layout/bProcess4"/>
    <dgm:cxn modelId="{35C5C6C4-4DEF-4451-A570-C4EE3E3CE928}" srcId="{C4675CDA-7467-49AA-9740-99019820C65C}" destId="{45F710A7-1F72-4230-9FA6-1AA2B60D6E0C}" srcOrd="1" destOrd="0" parTransId="{8C2B2B1F-9900-4E2E-9BDC-27CF634B3DFF}" sibTransId="{5FC6A12E-C953-412E-8C0E-2B00B53E3E1A}"/>
    <dgm:cxn modelId="{6D803BEC-323F-442E-ABA8-F336B1F18A9D}" type="presOf" srcId="{5FC6A12E-C953-412E-8C0E-2B00B53E3E1A}" destId="{7C6F3C9B-A519-4C61-9C36-60CDF44A4711}" srcOrd="0" destOrd="0" presId="urn:microsoft.com/office/officeart/2005/8/layout/bProcess4"/>
    <dgm:cxn modelId="{358D9EEE-B5E7-497E-8499-41D76827C53E}" type="presOf" srcId="{B2367520-403A-4E9F-9105-A32016C221D1}" destId="{8FFB3C8E-A518-4110-975D-555C3DABA098}" srcOrd="0" destOrd="0" presId="urn:microsoft.com/office/officeart/2005/8/layout/bProcess4"/>
    <dgm:cxn modelId="{B917D3FA-56AF-4DB7-9DC8-A359C774A068}" type="presOf" srcId="{C4675CDA-7467-49AA-9740-99019820C65C}" destId="{5FE7FFC6-2453-484D-AF25-FBC20849E53E}" srcOrd="0" destOrd="0" presId="urn:microsoft.com/office/officeart/2005/8/layout/bProcess4"/>
    <dgm:cxn modelId="{1A57C8D1-9269-40E8-A9E4-664AAAF20A34}" type="presParOf" srcId="{5FE7FFC6-2453-484D-AF25-FBC20849E53E}" destId="{02787FBF-E255-4102-88D5-A1720EDC0B49}" srcOrd="0" destOrd="0" presId="urn:microsoft.com/office/officeart/2005/8/layout/bProcess4"/>
    <dgm:cxn modelId="{9B55D1BC-89DB-4735-930B-B21E80DBF8A1}" type="presParOf" srcId="{02787FBF-E255-4102-88D5-A1720EDC0B49}" destId="{8D29420B-1D1C-400D-A604-15DEA56F4891}" srcOrd="0" destOrd="0" presId="urn:microsoft.com/office/officeart/2005/8/layout/bProcess4"/>
    <dgm:cxn modelId="{3432B6C1-E76A-43D1-B442-7AFDD1901D96}" type="presParOf" srcId="{02787FBF-E255-4102-88D5-A1720EDC0B49}" destId="{8FFB3C8E-A518-4110-975D-555C3DABA098}" srcOrd="1" destOrd="0" presId="urn:microsoft.com/office/officeart/2005/8/layout/bProcess4"/>
    <dgm:cxn modelId="{F8FD8898-5495-4A0F-BAF6-7B0CFCFC251A}" type="presParOf" srcId="{5FE7FFC6-2453-484D-AF25-FBC20849E53E}" destId="{9BB46466-4588-4988-A182-4F88F4DF53FE}" srcOrd="1" destOrd="0" presId="urn:microsoft.com/office/officeart/2005/8/layout/bProcess4"/>
    <dgm:cxn modelId="{F27A86E8-AEA8-4090-B907-A7D145DEC33E}" type="presParOf" srcId="{5FE7FFC6-2453-484D-AF25-FBC20849E53E}" destId="{A8389F00-891B-4767-AA9F-72D343F7D28A}" srcOrd="2" destOrd="0" presId="urn:microsoft.com/office/officeart/2005/8/layout/bProcess4"/>
    <dgm:cxn modelId="{FFDE1CDB-B55B-4008-B1B0-CD182EEE0F74}" type="presParOf" srcId="{A8389F00-891B-4767-AA9F-72D343F7D28A}" destId="{487BA7DF-2C3B-4D47-BEA9-A0B453CA8739}" srcOrd="0" destOrd="0" presId="urn:microsoft.com/office/officeart/2005/8/layout/bProcess4"/>
    <dgm:cxn modelId="{C60C5EBD-8371-4629-BE4D-FBED7450C771}" type="presParOf" srcId="{A8389F00-891B-4767-AA9F-72D343F7D28A}" destId="{13924447-6D60-44BD-8C32-1C72B9E9935A}" srcOrd="1" destOrd="0" presId="urn:microsoft.com/office/officeart/2005/8/layout/bProcess4"/>
    <dgm:cxn modelId="{AC2E7AB9-9F2A-4AA3-BC9A-E83293241E74}" type="presParOf" srcId="{5FE7FFC6-2453-484D-AF25-FBC20849E53E}" destId="{7C6F3C9B-A519-4C61-9C36-60CDF44A4711}" srcOrd="3" destOrd="0" presId="urn:microsoft.com/office/officeart/2005/8/layout/bProcess4"/>
    <dgm:cxn modelId="{CAFD4A99-A348-45FA-B083-5F209CA544E3}" type="presParOf" srcId="{5FE7FFC6-2453-484D-AF25-FBC20849E53E}" destId="{8FEE17AC-A09E-463F-8472-09563D3BEFCB}" srcOrd="4" destOrd="0" presId="urn:microsoft.com/office/officeart/2005/8/layout/bProcess4"/>
    <dgm:cxn modelId="{BFB9D454-A09A-4E72-840C-35015512E949}" type="presParOf" srcId="{8FEE17AC-A09E-463F-8472-09563D3BEFCB}" destId="{FF1E2711-07B3-4392-86D6-FC3586A57E09}" srcOrd="0" destOrd="0" presId="urn:microsoft.com/office/officeart/2005/8/layout/bProcess4"/>
    <dgm:cxn modelId="{BEAE740E-AA6B-4FA8-8C13-170F3F2BEFC9}" type="presParOf" srcId="{8FEE17AC-A09E-463F-8472-09563D3BEFCB}" destId="{3132F0E9-0719-468F-9C01-1599047ED5A2}" srcOrd="1" destOrd="0" presId="urn:microsoft.com/office/officeart/2005/8/layout/bProcess4"/>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D4004F6-2837-497B-8EBF-C3F33005CBB8}">
      <dsp:nvSpPr>
        <dsp:cNvPr id="0" name=""/>
        <dsp:cNvSpPr/>
      </dsp:nvSpPr>
      <dsp:spPr>
        <a:xfrm rot="5400000">
          <a:off x="-367036" y="1294433"/>
          <a:ext cx="1635869" cy="198156"/>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5B13F7A7-1205-46FF-A45A-72C750D6ABA7}">
      <dsp:nvSpPr>
        <dsp:cNvPr id="0" name=""/>
        <dsp:cNvSpPr/>
      </dsp:nvSpPr>
      <dsp:spPr>
        <a:xfrm>
          <a:off x="2833" y="240891"/>
          <a:ext cx="2201737" cy="132104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Request rocket launch data from SpaceX API using URL and get request </a:t>
          </a:r>
        </a:p>
      </dsp:txBody>
      <dsp:txXfrm>
        <a:off x="41525" y="279583"/>
        <a:ext cx="2124353" cy="1243658"/>
      </dsp:txXfrm>
    </dsp:sp>
    <dsp:sp modelId="{9BB46466-4588-4988-A182-4F88F4DF53FE}">
      <dsp:nvSpPr>
        <dsp:cNvPr id="0" name=""/>
        <dsp:cNvSpPr/>
      </dsp:nvSpPr>
      <dsp:spPr>
        <a:xfrm rot="19642757">
          <a:off x="219141" y="1301699"/>
          <a:ext cx="3036253" cy="198156"/>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FFB3C8E-A518-4110-975D-555C3DABA098}">
      <dsp:nvSpPr>
        <dsp:cNvPr id="0" name=""/>
        <dsp:cNvSpPr/>
      </dsp:nvSpPr>
      <dsp:spPr>
        <a:xfrm>
          <a:off x="2833" y="1892194"/>
          <a:ext cx="2201737" cy="132104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0" i="0" kern="1200" dirty="0"/>
            <a:t>Decode the response content as a </a:t>
          </a:r>
          <a:r>
            <a:rPr lang="en-US" sz="1800" b="0" i="0" kern="1200" dirty="0" err="1"/>
            <a:t>Json</a:t>
          </a:r>
          <a:r>
            <a:rPr lang="en-US" sz="1800" b="0" i="0" kern="1200" dirty="0"/>
            <a:t> and turn it into a Pandas </a:t>
          </a:r>
          <a:r>
            <a:rPr lang="en-US" sz="1800" b="0" i="0" kern="1200" dirty="0" err="1"/>
            <a:t>dataframe</a:t>
          </a:r>
          <a:r>
            <a:rPr lang="en-US" sz="1800" b="0" i="0" kern="1200" dirty="0"/>
            <a:t> </a:t>
          </a:r>
          <a:endParaRPr lang="en-US" sz="1800" kern="1200" dirty="0"/>
        </a:p>
      </dsp:txBody>
      <dsp:txXfrm>
        <a:off x="41525" y="1930886"/>
        <a:ext cx="2124353" cy="1243658"/>
      </dsp:txXfrm>
    </dsp:sp>
    <dsp:sp modelId="{7C6F3C9B-A519-4C61-9C36-60CDF44A4711}">
      <dsp:nvSpPr>
        <dsp:cNvPr id="0" name=""/>
        <dsp:cNvSpPr/>
      </dsp:nvSpPr>
      <dsp:spPr>
        <a:xfrm rot="5464062">
          <a:off x="2183032" y="1300827"/>
          <a:ext cx="1635308" cy="198156"/>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13924447-6D60-44BD-8C32-1C72B9E9935A}">
      <dsp:nvSpPr>
        <dsp:cNvPr id="0" name=""/>
        <dsp:cNvSpPr/>
      </dsp:nvSpPr>
      <dsp:spPr>
        <a:xfrm>
          <a:off x="2567858" y="247707"/>
          <a:ext cx="2201737" cy="132104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Parse key information, store in list using </a:t>
          </a:r>
          <a:r>
            <a:rPr lang="en-US" sz="1800" kern="1200" dirty="0" err="1"/>
            <a:t>helperfunctions</a:t>
          </a:r>
          <a:endParaRPr lang="en-US" sz="1800" kern="1200" dirty="0"/>
        </a:p>
      </dsp:txBody>
      <dsp:txXfrm>
        <a:off x="2606550" y="286399"/>
        <a:ext cx="2124353" cy="1243658"/>
      </dsp:txXfrm>
    </dsp:sp>
    <dsp:sp modelId="{3132F0E9-0719-468F-9C01-1599047ED5A2}">
      <dsp:nvSpPr>
        <dsp:cNvPr id="0" name=""/>
        <dsp:cNvSpPr/>
      </dsp:nvSpPr>
      <dsp:spPr>
        <a:xfrm>
          <a:off x="2537385" y="1898165"/>
          <a:ext cx="2201737" cy="132104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i="0" kern="1200" dirty="0"/>
            <a:t>Create a new data frame</a:t>
          </a:r>
          <a:endParaRPr lang="en-US" sz="1800" kern="1200" dirty="0"/>
        </a:p>
      </dsp:txBody>
      <dsp:txXfrm>
        <a:off x="2576077" y="1936857"/>
        <a:ext cx="2124353" cy="124365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D4004F6-2837-497B-8EBF-C3F33005CBB8}">
      <dsp:nvSpPr>
        <dsp:cNvPr id="0" name=""/>
        <dsp:cNvSpPr/>
      </dsp:nvSpPr>
      <dsp:spPr>
        <a:xfrm rot="5400000">
          <a:off x="-367036" y="1294433"/>
          <a:ext cx="1635869" cy="198156"/>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5B13F7A7-1205-46FF-A45A-72C750D6ABA7}">
      <dsp:nvSpPr>
        <dsp:cNvPr id="0" name=""/>
        <dsp:cNvSpPr/>
      </dsp:nvSpPr>
      <dsp:spPr>
        <a:xfrm>
          <a:off x="2833" y="240891"/>
          <a:ext cx="2201737" cy="132104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Request Falcon9 Launch data from Wikipedia using get request</a:t>
          </a:r>
        </a:p>
      </dsp:txBody>
      <dsp:txXfrm>
        <a:off x="41525" y="279583"/>
        <a:ext cx="2124353" cy="1243658"/>
      </dsp:txXfrm>
    </dsp:sp>
    <dsp:sp modelId="{9BB46466-4588-4988-A182-4F88F4DF53FE}">
      <dsp:nvSpPr>
        <dsp:cNvPr id="0" name=""/>
        <dsp:cNvSpPr/>
      </dsp:nvSpPr>
      <dsp:spPr>
        <a:xfrm rot="19642757">
          <a:off x="219141" y="1301699"/>
          <a:ext cx="3036253" cy="198156"/>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FFB3C8E-A518-4110-975D-555C3DABA098}">
      <dsp:nvSpPr>
        <dsp:cNvPr id="0" name=""/>
        <dsp:cNvSpPr/>
      </dsp:nvSpPr>
      <dsp:spPr>
        <a:xfrm>
          <a:off x="2833" y="1892194"/>
          <a:ext cx="2201737" cy="132104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Create a </a:t>
          </a:r>
          <a:r>
            <a:rPr lang="en-US" sz="1800" kern="1200" dirty="0" err="1"/>
            <a:t>BeautifulSoup</a:t>
          </a:r>
          <a:r>
            <a:rPr lang="en-US" sz="1800" kern="1200" dirty="0"/>
            <a:t> object from response text content </a:t>
          </a:r>
        </a:p>
      </dsp:txBody>
      <dsp:txXfrm>
        <a:off x="41525" y="1930886"/>
        <a:ext cx="2124353" cy="1243658"/>
      </dsp:txXfrm>
    </dsp:sp>
    <dsp:sp modelId="{7C6F3C9B-A519-4C61-9C36-60CDF44A4711}">
      <dsp:nvSpPr>
        <dsp:cNvPr id="0" name=""/>
        <dsp:cNvSpPr/>
      </dsp:nvSpPr>
      <dsp:spPr>
        <a:xfrm rot="5400000">
          <a:off x="2184995" y="1314242"/>
          <a:ext cx="1661854" cy="198156"/>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13924447-6D60-44BD-8C32-1C72B9E9935A}">
      <dsp:nvSpPr>
        <dsp:cNvPr id="0" name=""/>
        <dsp:cNvSpPr/>
      </dsp:nvSpPr>
      <dsp:spPr>
        <a:xfrm>
          <a:off x="2567858" y="247707"/>
          <a:ext cx="2201737" cy="132104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Extract column names using </a:t>
          </a:r>
          <a:r>
            <a:rPr lang="en-US" sz="1800" kern="1200" dirty="0" err="1"/>
            <a:t>BeautifulSoup</a:t>
          </a:r>
          <a:endParaRPr lang="en-US" sz="1800" kern="1200" dirty="0"/>
        </a:p>
      </dsp:txBody>
      <dsp:txXfrm>
        <a:off x="2606550" y="286399"/>
        <a:ext cx="2124353" cy="1243658"/>
      </dsp:txXfrm>
    </dsp:sp>
    <dsp:sp modelId="{3132F0E9-0719-468F-9C01-1599047ED5A2}">
      <dsp:nvSpPr>
        <dsp:cNvPr id="0" name=""/>
        <dsp:cNvSpPr/>
      </dsp:nvSpPr>
      <dsp:spPr>
        <a:xfrm>
          <a:off x="2567858" y="1924995"/>
          <a:ext cx="2201737" cy="132104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i="0" kern="1200" dirty="0"/>
            <a:t>Create a data frame by parsing the launch HTML tables</a:t>
          </a:r>
          <a:endParaRPr lang="en-US" sz="1800" kern="1200" dirty="0"/>
        </a:p>
      </dsp:txBody>
      <dsp:txXfrm>
        <a:off x="2606550" y="1963687"/>
        <a:ext cx="2124353" cy="124365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BB46466-4588-4988-A182-4F88F4DF53FE}">
      <dsp:nvSpPr>
        <dsp:cNvPr id="0" name=""/>
        <dsp:cNvSpPr/>
      </dsp:nvSpPr>
      <dsp:spPr>
        <a:xfrm rot="5400000">
          <a:off x="-155132" y="1332783"/>
          <a:ext cx="1587942" cy="198156"/>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FFB3C8E-A518-4110-975D-555C3DABA098}">
      <dsp:nvSpPr>
        <dsp:cNvPr id="0" name=""/>
        <dsp:cNvSpPr/>
      </dsp:nvSpPr>
      <dsp:spPr>
        <a:xfrm>
          <a:off x="190773" y="303204"/>
          <a:ext cx="2201737" cy="132104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b="0" i="0" kern="1200" dirty="0"/>
            <a:t>Convert outcomes into Training Labels with  1 meaning  the booster successfully landed  and 0 meaning it was unsuccessful.</a:t>
          </a:r>
          <a:endParaRPr lang="en-US" sz="1300" kern="1200" dirty="0"/>
        </a:p>
      </dsp:txBody>
      <dsp:txXfrm>
        <a:off x="229465" y="341896"/>
        <a:ext cx="2124353" cy="1243658"/>
      </dsp:txXfrm>
    </dsp:sp>
    <dsp:sp modelId="{7C6F3C9B-A519-4C61-9C36-60CDF44A4711}">
      <dsp:nvSpPr>
        <dsp:cNvPr id="0" name=""/>
        <dsp:cNvSpPr/>
      </dsp:nvSpPr>
      <dsp:spPr>
        <a:xfrm rot="20709927">
          <a:off x="604062" y="1808068"/>
          <a:ext cx="2549731" cy="198156"/>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13924447-6D60-44BD-8C32-1C72B9E9935A}">
      <dsp:nvSpPr>
        <dsp:cNvPr id="0" name=""/>
        <dsp:cNvSpPr/>
      </dsp:nvSpPr>
      <dsp:spPr>
        <a:xfrm>
          <a:off x="190773" y="1906580"/>
          <a:ext cx="2201737" cy="132104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b="0" i="0" kern="1200" dirty="0"/>
            <a:t>Create a list where the element is zero if the corresponding row in Outcome is in the set ‘bad outcome’ ; otherwise, it's one</a:t>
          </a:r>
          <a:endParaRPr lang="en-US" sz="1300" kern="1200" dirty="0"/>
        </a:p>
      </dsp:txBody>
      <dsp:txXfrm>
        <a:off x="229465" y="1945272"/>
        <a:ext cx="2124353" cy="1243658"/>
      </dsp:txXfrm>
    </dsp:sp>
    <dsp:sp modelId="{3132F0E9-0719-468F-9C01-1599047ED5A2}">
      <dsp:nvSpPr>
        <dsp:cNvPr id="0" name=""/>
        <dsp:cNvSpPr/>
      </dsp:nvSpPr>
      <dsp:spPr>
        <a:xfrm>
          <a:off x="2663237" y="1246059"/>
          <a:ext cx="2201737" cy="132104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b="1" i="0" kern="1200" dirty="0"/>
            <a:t>Add classification column</a:t>
          </a:r>
          <a:endParaRPr lang="en-US" sz="1300" kern="1200" dirty="0"/>
        </a:p>
      </dsp:txBody>
      <dsp:txXfrm>
        <a:off x="2701929" y="1284751"/>
        <a:ext cx="2124353" cy="1243658"/>
      </dsp:txXfrm>
    </dsp:sp>
  </dsp:spTree>
</dsp:drawing>
</file>

<file path=ppt/diagrams/layout1.xml><?xml version="1.0" encoding="utf-8"?>
<dgm:layoutDef xmlns:dgm="http://schemas.openxmlformats.org/drawingml/2006/diagram" xmlns:a="http://schemas.openxmlformats.org/drawingml/2006/main" uniqueId="urn:microsoft.com/office/officeart/2005/8/layout/bProcess4">
  <dgm:title val=""/>
  <dgm:desc val=""/>
  <dgm:catLst>
    <dgm:cat type="process" pri="19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dgm:varLst>
    <dgm:choose name="Name1">
      <dgm:if name="Name2" func="var" arg="dir" op="equ" val="norm">
        <dgm:alg type="snake">
          <dgm:param type="grDir" val="tL"/>
          <dgm:param type="flowDir" val="col"/>
          <dgm:param type="contDir" val="revDir"/>
          <dgm:param type="bkpt" val="bal"/>
        </dgm:alg>
      </dgm:if>
      <dgm:else name="Name3">
        <dgm:alg type="snake">
          <dgm:param type="grDir" val="tR"/>
          <dgm:param type="flowDir" val="col"/>
          <dgm:param type="contDir" val="revDir"/>
          <dgm:param type="bkpt" val="bal"/>
        </dgm:alg>
      </dgm:else>
    </dgm:choose>
    <dgm:shape xmlns:r="http://schemas.openxmlformats.org/officeDocument/2006/relationships" r:blip="">
      <dgm:adjLst/>
    </dgm:shape>
    <dgm:presOf/>
    <dgm:constrLst>
      <dgm:constr type="w" for="ch" forName="compNode" refType="w"/>
      <dgm:constr type="h" for="ch" forName="compNode" refType="w" fact="0.6"/>
      <dgm:constr type="h" for="ch" forName="sibTrans" refType="h" refFor="ch" refForName="compNode" op="equ" fact="0.25"/>
      <dgm:constr type="sp" refType="w" fact="0.33"/>
      <dgm:constr type="primFontSz" for="des" forName="node" op="equ" val="65"/>
    </dgm:constrLst>
    <dgm:ruleLst/>
    <dgm:forEach name="nodesForEach" axis="ch" ptType="node">
      <dgm:layoutNode name="compNode">
        <dgm:alg type="composite"/>
        <dgm:shape xmlns:r="http://schemas.openxmlformats.org/officeDocument/2006/relationships" r:blip="">
          <dgm:adjLst/>
        </dgm:shape>
        <dgm:presOf/>
        <dgm:choose name="Name4">
          <dgm:if name="Name5" axis="self" func="var" arg="dir" op="equ" val="norm">
            <dgm:constrLst>
              <dgm:constr type="l" for="ch" forName="dummyConnPt" refType="w" fact="0.2"/>
              <dgm:constr type="t" for="ch" forName="dummyConnPt" refType="w" fact="0.145"/>
              <dgm:constr type="l" for="ch" forName="node"/>
              <dgm:constr type="t" for="ch" forName="node"/>
              <dgm:constr type="h" for="ch" forName="node" refType="h"/>
              <dgm:constr type="w" for="ch" forName="node" refType="w"/>
            </dgm:constrLst>
          </dgm:if>
          <dgm:else name="Name6">
            <dgm:constrLst>
              <dgm:constr type="l" for="ch" forName="dummyConnPt" refType="w" fact="0.8"/>
              <dgm:constr type="t" for="ch" forName="dummyConnPt" refType="w" fact="0.145"/>
              <dgm:constr type="l" for="ch" forName="node"/>
              <dgm:constr type="t" for="ch" forName="node"/>
              <dgm:constr type="h" for="ch" forName="node" refType="h"/>
              <dgm:constr type="w" for="ch" forName="node" refType="w"/>
            </dgm:constrLst>
          </dgm:else>
        </dgm:choose>
        <dgm:ruleLst/>
        <dgm:layoutNode name="dummyConnPt" styleLbl="node1" moveWith="node">
          <dgm:alg type="sp"/>
          <dgm:shape xmlns:r="http://schemas.openxmlformats.org/officeDocument/2006/relationships" r:blip="">
            <dgm:adjLst/>
          </dgm:shape>
          <dgm:presOf/>
          <dgm:constrLst>
            <dgm:constr type="w" val="1"/>
            <dgm:constr type="h" val="1"/>
          </dgm:constrLst>
          <dgm:ruleLst/>
        </dgm:layout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 type="primFontSz" val="65"/>
          </dgm:constrLst>
          <dgm:ruleLst>
            <dgm:rule type="primFontSz" val="5" fact="NaN" max="NaN"/>
          </dgm:ruleLst>
        </dgm:layoutNode>
      </dgm:layoutNode>
      <dgm:forEach name="sibTransForEach" axis="followSib" cnt="1">
        <dgm:layoutNode name="sibTrans" styleLbl="bgSibTrans2D1">
          <dgm:choose name="Name7">
            <dgm:if name="Name8" axis="self" func="var" arg="dir" op="equ" val="norm">
              <dgm:alg type="conn">
                <dgm:param type="srcNode" val="dummyConnPt"/>
                <dgm:param type="dstNode" val="dummyConnPt"/>
                <dgm:param type="begPts" val="bCtr, midR, tCtr"/>
                <dgm:param type="endPts" val="tCtr, midL, bCtr"/>
                <dgm:param type="begSty" val="noArr"/>
                <dgm:param type="endSty" val="noArr"/>
              </dgm:alg>
            </dgm:if>
            <dgm:else name="Name9">
              <dgm:alg type="conn">
                <dgm:param type="srcNode" val="dummyConnPt"/>
                <dgm:param type="dstNode" val="dummyConnPt"/>
                <dgm:param type="begPts" val="bCtr, midL, tCtr"/>
                <dgm:param type="endPts" val="tCtr, midR, bCtr"/>
                <dgm:param type="begSty" val="noArr"/>
                <dgm:param type="endSty" val="noArr"/>
              </dgm:alg>
            </dgm:else>
          </dgm:choose>
          <dgm:shape xmlns:r="http://schemas.openxmlformats.org/officeDocument/2006/relationships" type="conn" r:blip="" zOrderOff="-2">
            <dgm:adjLst/>
          </dgm:shape>
          <dgm:presOf axis="self"/>
          <dgm:constrLst>
            <dgm:constr type="begPad"/>
            <dgm:constr type="endPad"/>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bProcess4">
  <dgm:title val=""/>
  <dgm:desc val=""/>
  <dgm:catLst>
    <dgm:cat type="process" pri="19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dgm:varLst>
    <dgm:choose name="Name1">
      <dgm:if name="Name2" func="var" arg="dir" op="equ" val="norm">
        <dgm:alg type="snake">
          <dgm:param type="grDir" val="tL"/>
          <dgm:param type="flowDir" val="col"/>
          <dgm:param type="contDir" val="revDir"/>
          <dgm:param type="bkpt" val="bal"/>
        </dgm:alg>
      </dgm:if>
      <dgm:else name="Name3">
        <dgm:alg type="snake">
          <dgm:param type="grDir" val="tR"/>
          <dgm:param type="flowDir" val="col"/>
          <dgm:param type="contDir" val="revDir"/>
          <dgm:param type="bkpt" val="bal"/>
        </dgm:alg>
      </dgm:else>
    </dgm:choose>
    <dgm:shape xmlns:r="http://schemas.openxmlformats.org/officeDocument/2006/relationships" r:blip="">
      <dgm:adjLst/>
    </dgm:shape>
    <dgm:presOf/>
    <dgm:constrLst>
      <dgm:constr type="w" for="ch" forName="compNode" refType="w"/>
      <dgm:constr type="h" for="ch" forName="compNode" refType="w" fact="0.6"/>
      <dgm:constr type="h" for="ch" forName="sibTrans" refType="h" refFor="ch" refForName="compNode" op="equ" fact="0.25"/>
      <dgm:constr type="sp" refType="w" fact="0.33"/>
      <dgm:constr type="primFontSz" for="des" forName="node" op="equ" val="65"/>
    </dgm:constrLst>
    <dgm:ruleLst/>
    <dgm:forEach name="nodesForEach" axis="ch" ptType="node">
      <dgm:layoutNode name="compNode">
        <dgm:alg type="composite"/>
        <dgm:shape xmlns:r="http://schemas.openxmlformats.org/officeDocument/2006/relationships" r:blip="">
          <dgm:adjLst/>
        </dgm:shape>
        <dgm:presOf/>
        <dgm:choose name="Name4">
          <dgm:if name="Name5" axis="self" func="var" arg="dir" op="equ" val="norm">
            <dgm:constrLst>
              <dgm:constr type="l" for="ch" forName="dummyConnPt" refType="w" fact="0.2"/>
              <dgm:constr type="t" for="ch" forName="dummyConnPt" refType="w" fact="0.145"/>
              <dgm:constr type="l" for="ch" forName="node"/>
              <dgm:constr type="t" for="ch" forName="node"/>
              <dgm:constr type="h" for="ch" forName="node" refType="h"/>
              <dgm:constr type="w" for="ch" forName="node" refType="w"/>
            </dgm:constrLst>
          </dgm:if>
          <dgm:else name="Name6">
            <dgm:constrLst>
              <dgm:constr type="l" for="ch" forName="dummyConnPt" refType="w" fact="0.8"/>
              <dgm:constr type="t" for="ch" forName="dummyConnPt" refType="w" fact="0.145"/>
              <dgm:constr type="l" for="ch" forName="node"/>
              <dgm:constr type="t" for="ch" forName="node"/>
              <dgm:constr type="h" for="ch" forName="node" refType="h"/>
              <dgm:constr type="w" for="ch" forName="node" refType="w"/>
            </dgm:constrLst>
          </dgm:else>
        </dgm:choose>
        <dgm:ruleLst/>
        <dgm:layoutNode name="dummyConnPt" styleLbl="node1" moveWith="node">
          <dgm:alg type="sp"/>
          <dgm:shape xmlns:r="http://schemas.openxmlformats.org/officeDocument/2006/relationships" r:blip="">
            <dgm:adjLst/>
          </dgm:shape>
          <dgm:presOf/>
          <dgm:constrLst>
            <dgm:constr type="w" val="1"/>
            <dgm:constr type="h" val="1"/>
          </dgm:constrLst>
          <dgm:ruleLst/>
        </dgm:layout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 type="primFontSz" val="65"/>
          </dgm:constrLst>
          <dgm:ruleLst>
            <dgm:rule type="primFontSz" val="5" fact="NaN" max="NaN"/>
          </dgm:ruleLst>
        </dgm:layoutNode>
      </dgm:layoutNode>
      <dgm:forEach name="sibTransForEach" axis="followSib" cnt="1">
        <dgm:layoutNode name="sibTrans" styleLbl="bgSibTrans2D1">
          <dgm:choose name="Name7">
            <dgm:if name="Name8" axis="self" func="var" arg="dir" op="equ" val="norm">
              <dgm:alg type="conn">
                <dgm:param type="srcNode" val="dummyConnPt"/>
                <dgm:param type="dstNode" val="dummyConnPt"/>
                <dgm:param type="begPts" val="bCtr, midR, tCtr"/>
                <dgm:param type="endPts" val="tCtr, midL, bCtr"/>
                <dgm:param type="begSty" val="noArr"/>
                <dgm:param type="endSty" val="noArr"/>
              </dgm:alg>
            </dgm:if>
            <dgm:else name="Name9">
              <dgm:alg type="conn">
                <dgm:param type="srcNode" val="dummyConnPt"/>
                <dgm:param type="dstNode" val="dummyConnPt"/>
                <dgm:param type="begPts" val="bCtr, midL, tCtr"/>
                <dgm:param type="endPts" val="tCtr, midR, bCtr"/>
                <dgm:param type="begSty" val="noArr"/>
                <dgm:param type="endSty" val="noArr"/>
              </dgm:alg>
            </dgm:else>
          </dgm:choose>
          <dgm:shape xmlns:r="http://schemas.openxmlformats.org/officeDocument/2006/relationships" type="conn" r:blip="" zOrderOff="-2">
            <dgm:adjLst/>
          </dgm:shape>
          <dgm:presOf axis="self"/>
          <dgm:constrLst>
            <dgm:constr type="begPad"/>
            <dgm:constr type="endPad"/>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bProcess4">
  <dgm:title val=""/>
  <dgm:desc val=""/>
  <dgm:catLst>
    <dgm:cat type="process" pri="19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dgm:varLst>
    <dgm:choose name="Name1">
      <dgm:if name="Name2" func="var" arg="dir" op="equ" val="norm">
        <dgm:alg type="snake">
          <dgm:param type="grDir" val="tL"/>
          <dgm:param type="flowDir" val="col"/>
          <dgm:param type="contDir" val="revDir"/>
          <dgm:param type="bkpt" val="bal"/>
        </dgm:alg>
      </dgm:if>
      <dgm:else name="Name3">
        <dgm:alg type="snake">
          <dgm:param type="grDir" val="tR"/>
          <dgm:param type="flowDir" val="col"/>
          <dgm:param type="contDir" val="revDir"/>
          <dgm:param type="bkpt" val="bal"/>
        </dgm:alg>
      </dgm:else>
    </dgm:choose>
    <dgm:shape xmlns:r="http://schemas.openxmlformats.org/officeDocument/2006/relationships" r:blip="">
      <dgm:adjLst/>
    </dgm:shape>
    <dgm:presOf/>
    <dgm:constrLst>
      <dgm:constr type="w" for="ch" forName="compNode" refType="w"/>
      <dgm:constr type="h" for="ch" forName="compNode" refType="w" fact="0.6"/>
      <dgm:constr type="h" for="ch" forName="sibTrans" refType="h" refFor="ch" refForName="compNode" op="equ" fact="0.25"/>
      <dgm:constr type="sp" refType="w" fact="0.33"/>
      <dgm:constr type="primFontSz" for="des" forName="node" op="equ" val="65"/>
    </dgm:constrLst>
    <dgm:ruleLst/>
    <dgm:forEach name="nodesForEach" axis="ch" ptType="node">
      <dgm:layoutNode name="compNode">
        <dgm:alg type="composite"/>
        <dgm:shape xmlns:r="http://schemas.openxmlformats.org/officeDocument/2006/relationships" r:blip="">
          <dgm:adjLst/>
        </dgm:shape>
        <dgm:presOf/>
        <dgm:choose name="Name4">
          <dgm:if name="Name5" axis="self" func="var" arg="dir" op="equ" val="norm">
            <dgm:constrLst>
              <dgm:constr type="l" for="ch" forName="dummyConnPt" refType="w" fact="0.2"/>
              <dgm:constr type="t" for="ch" forName="dummyConnPt" refType="w" fact="0.145"/>
              <dgm:constr type="l" for="ch" forName="node"/>
              <dgm:constr type="t" for="ch" forName="node"/>
              <dgm:constr type="h" for="ch" forName="node" refType="h"/>
              <dgm:constr type="w" for="ch" forName="node" refType="w"/>
            </dgm:constrLst>
          </dgm:if>
          <dgm:else name="Name6">
            <dgm:constrLst>
              <dgm:constr type="l" for="ch" forName="dummyConnPt" refType="w" fact="0.8"/>
              <dgm:constr type="t" for="ch" forName="dummyConnPt" refType="w" fact="0.145"/>
              <dgm:constr type="l" for="ch" forName="node"/>
              <dgm:constr type="t" for="ch" forName="node"/>
              <dgm:constr type="h" for="ch" forName="node" refType="h"/>
              <dgm:constr type="w" for="ch" forName="node" refType="w"/>
            </dgm:constrLst>
          </dgm:else>
        </dgm:choose>
        <dgm:ruleLst/>
        <dgm:layoutNode name="dummyConnPt" styleLbl="node1" moveWith="node">
          <dgm:alg type="sp"/>
          <dgm:shape xmlns:r="http://schemas.openxmlformats.org/officeDocument/2006/relationships" r:blip="">
            <dgm:adjLst/>
          </dgm:shape>
          <dgm:presOf/>
          <dgm:constrLst>
            <dgm:constr type="w" val="1"/>
            <dgm:constr type="h" val="1"/>
          </dgm:constrLst>
          <dgm:ruleLst/>
        </dgm:layout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 type="primFontSz" val="65"/>
          </dgm:constrLst>
          <dgm:ruleLst>
            <dgm:rule type="primFontSz" val="5" fact="NaN" max="NaN"/>
          </dgm:ruleLst>
        </dgm:layoutNode>
      </dgm:layoutNode>
      <dgm:forEach name="sibTransForEach" axis="followSib" cnt="1">
        <dgm:layoutNode name="sibTrans" styleLbl="bgSibTrans2D1">
          <dgm:choose name="Name7">
            <dgm:if name="Name8" axis="self" func="var" arg="dir" op="equ" val="norm">
              <dgm:alg type="conn">
                <dgm:param type="srcNode" val="dummyConnPt"/>
                <dgm:param type="dstNode" val="dummyConnPt"/>
                <dgm:param type="begPts" val="bCtr, midR, tCtr"/>
                <dgm:param type="endPts" val="tCtr, midL, bCtr"/>
                <dgm:param type="begSty" val="noArr"/>
                <dgm:param type="endSty" val="noArr"/>
              </dgm:alg>
            </dgm:if>
            <dgm:else name="Name9">
              <dgm:alg type="conn">
                <dgm:param type="srcNode" val="dummyConnPt"/>
                <dgm:param type="dstNode" val="dummyConnPt"/>
                <dgm:param type="begPts" val="bCtr, midL, tCtr"/>
                <dgm:param type="endPts" val="tCtr, midR, bCtr"/>
                <dgm:param type="begSty" val="noArr"/>
                <dgm:param type="endSty" val="noArr"/>
              </dgm:alg>
            </dgm:else>
          </dgm:choose>
          <dgm:shape xmlns:r="http://schemas.openxmlformats.org/officeDocument/2006/relationships" type="conn" r:blip="" zOrderOff="-2">
            <dgm:adjLst/>
          </dgm:shape>
          <dgm:presOf axis="self"/>
          <dgm:constrLst>
            <dgm:constr type="begPad"/>
            <dgm:constr type="endPad"/>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6/16/2023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jpeg>
</file>

<file path=ppt/media/image13.png>
</file>

<file path=ppt/media/image14.png>
</file>

<file path=ppt/media/image15.png>
</file>

<file path=ppt/media/image16.png>
</file>

<file path=ppt/media/image17.jpeg>
</file>

<file path=ppt/media/image18.png>
</file>

<file path=ppt/media/image19.jpe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6/16/2023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17</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32</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6/16/2023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6/16/2023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6/16/2023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6/16/2023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6/16/2023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6/16/2023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6/16/2023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6/16/2023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6/16/2023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6/16/2023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hyperlink" Target="https://github.com/tgwnyc/IBM-Data-Cert/blob/main/Data%20Collection%20with%20Web%20Scraping.ipynb" TargetMode="External"/><Relationship Id="rId7" Type="http://schemas.openxmlformats.org/officeDocument/2006/relationships/diagramColors" Target="../diagrams/colors2.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11.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hyperlink" Target="https://github.com/tgwnyc/IBM-Data-Cert/blob/main/Data%20Wrangling.ipynb" TargetMode="External"/><Relationship Id="rId7" Type="http://schemas.openxmlformats.org/officeDocument/2006/relationships/diagramColors" Target="../diagrams/colors3.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tgwnyc/IBM-Data-Cert/blob/main/EDA%20with%20Visualization%20Lab.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tgwnyc/IBM-Data-Cert/blob/main/Complete%20the%20EDA%20with%20SQL.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tgwnyc/IBM-Data-Cert/blob/main/Locations%20Analysis%20with%20Folium.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tgwnyc/IBM-Data-Cert/blob/main/Space%20X%20Dash%20Final.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hyperlink" Target="https://github.com/tgwnyc/IBM-Data-Cert/blob/main/SpaceX_Machine%20Learning%20Prediction_Part_5.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29.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hyperlink" Target="https://github.com/tgwnyc/IBM-Data-Cert" TargetMode="External"/></Relationships>
</file>

<file path=ppt/slides/_rels/slide33.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hyperlink" Target="https://github.com/tgwnyc/IBM-Data-Cert/blob/main/Data%20Collection%20API.ipynb" TargetMode="External"/><Relationship Id="rId7" Type="http://schemas.openxmlformats.org/officeDocument/2006/relationships/diagramColors" Target="../diagrams/colors1.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Thomas Wood</a:t>
            </a:r>
          </a:p>
          <a:p>
            <a:r>
              <a:rPr lang="en-US" dirty="0">
                <a:solidFill>
                  <a:schemeClr val="bg2"/>
                </a:solidFill>
                <a:latin typeface="Abadi" panose="020B0604020104020204" pitchFamily="34" charset="0"/>
                <a:ea typeface="SF Pro" pitchFamily="2" charset="0"/>
                <a:cs typeface="SF Pro" pitchFamily="2" charset="0"/>
              </a:rPr>
              <a:t>6/13/2023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4731630" cy="392271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GitHub URL: </a:t>
            </a:r>
            <a:r>
              <a:rPr lang="en-US" sz="2200" dirty="0">
                <a:solidFill>
                  <a:schemeClr val="accent3">
                    <a:lumMod val="25000"/>
                  </a:schemeClr>
                </a:solidFill>
                <a:latin typeface="Abadi" panose="020B0604020104020204" pitchFamily="34" charset="0"/>
                <a:hlinkClick r:id="rId3"/>
              </a:rPr>
              <a:t>Data Collection with Web Scraping</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graphicFrame>
        <p:nvGraphicFramePr>
          <p:cNvPr id="5" name="Diagram 4">
            <a:extLst>
              <a:ext uri="{FF2B5EF4-FFF2-40B4-BE49-F238E27FC236}">
                <a16:creationId xmlns:a16="http://schemas.microsoft.com/office/drawing/2014/main" id="{E9BD85DD-CC87-F6E1-7D8B-A2595E751A1A}"/>
              </a:ext>
            </a:extLst>
          </p:cNvPr>
          <p:cNvGraphicFramePr/>
          <p:nvPr>
            <p:extLst>
              <p:ext uri="{D42A27DB-BD31-4B8C-83A1-F6EECF244321}">
                <p14:modId xmlns:p14="http://schemas.microsoft.com/office/powerpoint/2010/main" val="2519451579"/>
              </p:ext>
            </p:extLst>
          </p:nvPr>
        </p:nvGraphicFramePr>
        <p:xfrm>
          <a:off x="5778090" y="1530829"/>
          <a:ext cx="5135716" cy="345412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3855539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5325989" cy="4351338"/>
          </a:xfrm>
          <a:prstGeom prst="rect">
            <a:avLst/>
          </a:prstGeom>
        </p:spPr>
        <p:txBody>
          <a:bodyPr/>
          <a:lstStyle/>
          <a:p>
            <a:pPr lvl="0"/>
            <a:r>
              <a:rPr lang="en-US" sz="1800" dirty="0">
                <a:solidFill>
                  <a:schemeClr val="accent3">
                    <a:lumMod val="25000"/>
                  </a:schemeClr>
                </a:solidFill>
                <a:latin typeface="Abadi" panose="020B0604020104020204" pitchFamily="34" charset="0"/>
              </a:rPr>
              <a:t>Created a classification column with good or bad outcomes from the different type of landing outcomes</a:t>
            </a:r>
          </a:p>
          <a:p>
            <a:r>
              <a:rPr lang="en-US" sz="2200" dirty="0">
                <a:solidFill>
                  <a:schemeClr val="accent3">
                    <a:lumMod val="25000"/>
                  </a:schemeClr>
                </a:solidFill>
                <a:latin typeface="Abadi" panose="020B0604020104020204" pitchFamily="34" charset="0"/>
              </a:rPr>
              <a:t>Add the GitHub URL: </a:t>
            </a:r>
            <a:r>
              <a:rPr lang="en-US" sz="2200" dirty="0">
                <a:solidFill>
                  <a:schemeClr val="accent3">
                    <a:lumMod val="25000"/>
                  </a:schemeClr>
                </a:solidFill>
                <a:latin typeface="Abadi" panose="020B0604020104020204" pitchFamily="34" charset="0"/>
                <a:hlinkClick r:id="rId3"/>
              </a:rPr>
              <a:t>Data Wrangling</a:t>
            </a:r>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graphicFrame>
        <p:nvGraphicFramePr>
          <p:cNvPr id="2" name="Diagram 1">
            <a:extLst>
              <a:ext uri="{FF2B5EF4-FFF2-40B4-BE49-F238E27FC236}">
                <a16:creationId xmlns:a16="http://schemas.microsoft.com/office/drawing/2014/main" id="{25AF031F-66FF-C579-D8F6-3D25A9EC6CFB}"/>
              </a:ext>
            </a:extLst>
          </p:cNvPr>
          <p:cNvGraphicFramePr/>
          <p:nvPr>
            <p:extLst>
              <p:ext uri="{D42A27DB-BD31-4B8C-83A1-F6EECF244321}">
                <p14:modId xmlns:p14="http://schemas.microsoft.com/office/powerpoint/2010/main" val="2867845764"/>
              </p:ext>
            </p:extLst>
          </p:nvPr>
        </p:nvGraphicFramePr>
        <p:xfrm>
          <a:off x="6322256" y="1522418"/>
          <a:ext cx="5135716" cy="345412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9875529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80967"/>
            <a:ext cx="9745589" cy="4351338"/>
          </a:xfrm>
          <a:prstGeom prst="rect">
            <a:avLst/>
          </a:prstGeom>
        </p:spPr>
        <p:txBody>
          <a:bodyPr lIns="91440" tIns="45720" rIns="91440" bIns="45720" anchor="t"/>
          <a:lstStyle/>
          <a:p>
            <a:pPr>
              <a:lnSpc>
                <a:spcPct val="100000"/>
              </a:lnSpc>
              <a:spcBef>
                <a:spcPts val="1400"/>
              </a:spcBef>
            </a:pPr>
            <a:r>
              <a:rPr lang="en-US" sz="1600" dirty="0">
                <a:solidFill>
                  <a:schemeClr val="accent3">
                    <a:lumMod val="25000"/>
                  </a:schemeClr>
                </a:solidFill>
                <a:latin typeface="Abadi"/>
              </a:rPr>
              <a:t>Following charts are presented: </a:t>
            </a:r>
          </a:p>
          <a:p>
            <a:pPr>
              <a:lnSpc>
                <a:spcPct val="100000"/>
              </a:lnSpc>
              <a:spcBef>
                <a:spcPts val="600"/>
              </a:spcBef>
            </a:pPr>
            <a:r>
              <a:rPr lang="en-US" sz="1600" b="1" dirty="0" err="1">
                <a:solidFill>
                  <a:schemeClr val="accent3">
                    <a:lumMod val="25000"/>
                  </a:schemeClr>
                </a:solidFill>
                <a:latin typeface="Abadi"/>
              </a:rPr>
              <a:t>FlightNumber</a:t>
            </a:r>
            <a:r>
              <a:rPr lang="en-US" sz="1600" b="1" dirty="0">
                <a:solidFill>
                  <a:schemeClr val="accent3">
                    <a:lumMod val="25000"/>
                  </a:schemeClr>
                </a:solidFill>
                <a:latin typeface="Abadi"/>
              </a:rPr>
              <a:t> vs. </a:t>
            </a:r>
            <a:r>
              <a:rPr lang="en-US" sz="1600" b="1" dirty="0" err="1">
                <a:solidFill>
                  <a:schemeClr val="accent3">
                    <a:lumMod val="25000"/>
                  </a:schemeClr>
                </a:solidFill>
                <a:latin typeface="Abadi"/>
              </a:rPr>
              <a:t>PayloadMass</a:t>
            </a:r>
            <a:r>
              <a:rPr lang="en-US" sz="1600" b="1" dirty="0">
                <a:solidFill>
                  <a:schemeClr val="accent3">
                    <a:lumMod val="25000"/>
                  </a:schemeClr>
                </a:solidFill>
                <a:latin typeface="Abadi"/>
              </a:rPr>
              <a:t> + Outcome Overlay: </a:t>
            </a:r>
            <a:r>
              <a:rPr lang="en-US" sz="1600" dirty="0">
                <a:solidFill>
                  <a:schemeClr val="accent3">
                    <a:lumMod val="25000"/>
                  </a:schemeClr>
                </a:solidFill>
                <a:latin typeface="Abadi"/>
              </a:rPr>
              <a:t>shows increased 1</a:t>
            </a:r>
            <a:r>
              <a:rPr lang="en-US" sz="1600" baseline="30000" dirty="0">
                <a:solidFill>
                  <a:schemeClr val="accent3">
                    <a:lumMod val="25000"/>
                  </a:schemeClr>
                </a:solidFill>
                <a:latin typeface="Abadi"/>
              </a:rPr>
              <a:t>st</a:t>
            </a:r>
            <a:r>
              <a:rPr lang="en-US" sz="1600" dirty="0">
                <a:solidFill>
                  <a:schemeClr val="accent3">
                    <a:lumMod val="25000"/>
                  </a:schemeClr>
                </a:solidFill>
                <a:latin typeface="Abadi"/>
              </a:rPr>
              <a:t> stage landing success as number of flights increase. But shows lesser chance of stage 1 return, when payloads increase.</a:t>
            </a:r>
          </a:p>
          <a:p>
            <a:pPr>
              <a:lnSpc>
                <a:spcPct val="100000"/>
              </a:lnSpc>
              <a:spcBef>
                <a:spcPts val="600"/>
              </a:spcBef>
            </a:pPr>
            <a:r>
              <a:rPr lang="en-US" sz="1600" b="1" dirty="0">
                <a:solidFill>
                  <a:schemeClr val="accent3">
                    <a:lumMod val="25000"/>
                  </a:schemeClr>
                </a:solidFill>
                <a:latin typeface="Abadi"/>
              </a:rPr>
              <a:t>Relationship between Flight Number and Launch Site: </a:t>
            </a:r>
            <a:r>
              <a:rPr lang="en-US" sz="1600" dirty="0">
                <a:solidFill>
                  <a:schemeClr val="accent3">
                    <a:lumMod val="25000"/>
                  </a:schemeClr>
                </a:solidFill>
                <a:latin typeface="Abadi"/>
              </a:rPr>
              <a:t>increased success with increasing flight numbers on all launch sites.</a:t>
            </a:r>
          </a:p>
          <a:p>
            <a:pPr>
              <a:lnSpc>
                <a:spcPct val="100000"/>
              </a:lnSpc>
              <a:spcBef>
                <a:spcPts val="600"/>
              </a:spcBef>
            </a:pPr>
            <a:r>
              <a:rPr lang="en-US" sz="1600" b="1" dirty="0">
                <a:solidFill>
                  <a:schemeClr val="accent3">
                    <a:lumMod val="25000"/>
                  </a:schemeClr>
                </a:solidFill>
                <a:latin typeface="Abadi"/>
              </a:rPr>
              <a:t>Relationship between Payload and Launch Site: </a:t>
            </a:r>
            <a:r>
              <a:rPr lang="en-US" sz="1600" dirty="0">
                <a:solidFill>
                  <a:schemeClr val="accent3">
                    <a:lumMod val="25000"/>
                  </a:schemeClr>
                </a:solidFill>
                <a:latin typeface="Abadi"/>
              </a:rPr>
              <a:t>VAFB-SLC launch site there are no rockets launched for heavy pay load mass (greater than 10000).</a:t>
            </a:r>
          </a:p>
          <a:p>
            <a:pPr>
              <a:lnSpc>
                <a:spcPct val="100000"/>
              </a:lnSpc>
              <a:spcBef>
                <a:spcPts val="600"/>
              </a:spcBef>
            </a:pPr>
            <a:r>
              <a:rPr lang="en-US" sz="1600" b="1" dirty="0">
                <a:solidFill>
                  <a:schemeClr val="accent3">
                    <a:lumMod val="25000"/>
                  </a:schemeClr>
                </a:solidFill>
                <a:latin typeface="Abadi"/>
              </a:rPr>
              <a:t>Relationship between success rate of each orbit type: </a:t>
            </a:r>
            <a:r>
              <a:rPr lang="en-US" sz="1600" dirty="0">
                <a:solidFill>
                  <a:schemeClr val="accent3">
                    <a:lumMod val="25000"/>
                  </a:schemeClr>
                </a:solidFill>
                <a:latin typeface="Abadi"/>
              </a:rPr>
              <a:t>ESL1, GEO, HEO and SSO have 100% success rate.</a:t>
            </a:r>
          </a:p>
          <a:p>
            <a:pPr>
              <a:lnSpc>
                <a:spcPct val="100000"/>
              </a:lnSpc>
              <a:spcBef>
                <a:spcPts val="600"/>
              </a:spcBef>
            </a:pPr>
            <a:r>
              <a:rPr lang="en-US" sz="1600" b="1" dirty="0">
                <a:solidFill>
                  <a:schemeClr val="accent3">
                    <a:lumMod val="25000"/>
                  </a:schemeClr>
                </a:solidFill>
                <a:latin typeface="Abadi"/>
              </a:rPr>
              <a:t>Relationship between Flight Number and Orbit type: </a:t>
            </a:r>
            <a:r>
              <a:rPr lang="en-US" sz="1600" dirty="0">
                <a:solidFill>
                  <a:schemeClr val="accent3">
                    <a:lumMod val="25000"/>
                  </a:schemeClr>
                </a:solidFill>
                <a:latin typeface="Abadi"/>
              </a:rPr>
              <a:t>LEO orbit the Success appears related to the number of flights; on the other hand, there seems to be no relationship between flight number when in GTO orbit.</a:t>
            </a:r>
          </a:p>
          <a:p>
            <a:pPr>
              <a:lnSpc>
                <a:spcPct val="100000"/>
              </a:lnSpc>
              <a:spcBef>
                <a:spcPts val="600"/>
              </a:spcBef>
            </a:pPr>
            <a:r>
              <a:rPr lang="en-US" sz="1600" b="1" dirty="0">
                <a:solidFill>
                  <a:schemeClr val="accent3">
                    <a:lumMod val="25000"/>
                  </a:schemeClr>
                </a:solidFill>
                <a:latin typeface="Abadi"/>
              </a:rPr>
              <a:t>Relationship between Payload and Orbit type: </a:t>
            </a:r>
            <a:r>
              <a:rPr lang="en-US" sz="1600" dirty="0">
                <a:solidFill>
                  <a:schemeClr val="accent3">
                    <a:lumMod val="25000"/>
                  </a:schemeClr>
                </a:solidFill>
                <a:latin typeface="Abadi"/>
              </a:rPr>
              <a:t>heavy payloads the successful landing or positive landing rate are more for </a:t>
            </a:r>
            <a:r>
              <a:rPr lang="en-US" sz="1600" dirty="0" err="1">
                <a:solidFill>
                  <a:schemeClr val="accent3">
                    <a:lumMod val="25000"/>
                  </a:schemeClr>
                </a:solidFill>
                <a:latin typeface="Abadi"/>
              </a:rPr>
              <a:t>Polar,LEO</a:t>
            </a:r>
            <a:r>
              <a:rPr lang="en-US" sz="1600" dirty="0">
                <a:solidFill>
                  <a:schemeClr val="accent3">
                    <a:lumMod val="25000"/>
                  </a:schemeClr>
                </a:solidFill>
                <a:latin typeface="Abadi"/>
              </a:rPr>
              <a:t> and ISS.</a:t>
            </a:r>
          </a:p>
          <a:p>
            <a:pPr>
              <a:lnSpc>
                <a:spcPct val="100000"/>
              </a:lnSpc>
              <a:spcBef>
                <a:spcPts val="600"/>
              </a:spcBef>
            </a:pPr>
            <a:r>
              <a:rPr lang="en-US" sz="1600" b="1" dirty="0">
                <a:solidFill>
                  <a:schemeClr val="accent3">
                    <a:lumMod val="25000"/>
                  </a:schemeClr>
                </a:solidFill>
                <a:latin typeface="Abadi"/>
              </a:rPr>
              <a:t>Launch success yearly trend: </a:t>
            </a:r>
            <a:r>
              <a:rPr lang="en-US" sz="1600" dirty="0">
                <a:solidFill>
                  <a:schemeClr val="accent3">
                    <a:lumMod val="25000"/>
                  </a:schemeClr>
                </a:solidFill>
                <a:latin typeface="Abadi"/>
              </a:rPr>
              <a:t>shows increase success over the years</a:t>
            </a:r>
          </a:p>
          <a:p>
            <a:pPr>
              <a:lnSpc>
                <a:spcPct val="100000"/>
              </a:lnSpc>
              <a:spcBef>
                <a:spcPts val="1400"/>
              </a:spcBef>
            </a:pPr>
            <a:r>
              <a:rPr lang="en-US" sz="1600" dirty="0">
                <a:solidFill>
                  <a:schemeClr val="accent3">
                    <a:lumMod val="25000"/>
                  </a:schemeClr>
                </a:solidFill>
                <a:latin typeface="Abadi" panose="020B0604020104020204" pitchFamily="34" charset="0"/>
              </a:rPr>
              <a:t>GitHub URL: </a:t>
            </a:r>
            <a:r>
              <a:rPr lang="en-US" sz="1600" dirty="0">
                <a:solidFill>
                  <a:schemeClr val="accent3">
                    <a:lumMod val="25000"/>
                  </a:schemeClr>
                </a:solidFill>
                <a:latin typeface="Abadi" panose="020B0604020104020204" pitchFamily="34" charset="0"/>
                <a:hlinkClick r:id="rId3"/>
              </a:rPr>
              <a:t>EDA with Data Visualization</a:t>
            </a:r>
            <a:endParaRPr lang="en-US" sz="1400"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80967"/>
            <a:ext cx="9745589" cy="4351338"/>
          </a:xfrm>
          <a:prstGeom prst="rect">
            <a:avLst/>
          </a:prstGeom>
        </p:spPr>
        <p:txBody>
          <a:bodyPr lIns="91440" tIns="45720" rIns="91440" bIns="45720" anchor="t"/>
          <a:lstStyle/>
          <a:p>
            <a:pPr marL="0" indent="0">
              <a:lnSpc>
                <a:spcPct val="100000"/>
              </a:lnSpc>
              <a:spcBef>
                <a:spcPts val="0"/>
              </a:spcBef>
              <a:buNone/>
            </a:pPr>
            <a:r>
              <a:rPr lang="en-US" sz="1600" dirty="0">
                <a:solidFill>
                  <a:schemeClr val="accent3">
                    <a:lumMod val="25000"/>
                  </a:schemeClr>
                </a:solidFill>
                <a:latin typeface="Abadi" panose="020B0604020104020204" pitchFamily="34" charset="0"/>
              </a:rPr>
              <a:t>Using bullet point format, summarize the SQL queries you performed</a:t>
            </a:r>
          </a:p>
          <a:p>
            <a:pPr marL="0" indent="0">
              <a:lnSpc>
                <a:spcPct val="100000"/>
              </a:lnSpc>
              <a:spcBef>
                <a:spcPts val="0"/>
              </a:spcBef>
              <a:buNone/>
            </a:pPr>
            <a:r>
              <a:rPr lang="en-US" sz="1600" dirty="0">
                <a:latin typeface="Abadi" panose="020B0604020104020204" pitchFamily="34" charset="0"/>
              </a:rPr>
              <a:t>After downloading</a:t>
            </a:r>
            <a:r>
              <a:rPr lang="en-US" sz="1600" i="0" dirty="0">
                <a:effectLst/>
                <a:latin typeface="Abadi" panose="020B0604020104020204" pitchFamily="34" charset="0"/>
              </a:rPr>
              <a:t> the datasets:</a:t>
            </a:r>
          </a:p>
          <a:p>
            <a:pPr>
              <a:lnSpc>
                <a:spcPct val="100000"/>
              </a:lnSpc>
              <a:spcBef>
                <a:spcPts val="0"/>
              </a:spcBef>
            </a:pPr>
            <a:r>
              <a:rPr lang="en-US" sz="1600" dirty="0">
                <a:solidFill>
                  <a:schemeClr val="accent3">
                    <a:lumMod val="25000"/>
                  </a:schemeClr>
                </a:solidFill>
                <a:latin typeface="Abadi" panose="020B0604020104020204" pitchFamily="34" charset="0"/>
              </a:rPr>
              <a:t>Identified the unique launch sites</a:t>
            </a:r>
          </a:p>
          <a:p>
            <a:pPr>
              <a:lnSpc>
                <a:spcPct val="100000"/>
              </a:lnSpc>
              <a:spcBef>
                <a:spcPts val="0"/>
              </a:spcBef>
            </a:pPr>
            <a:r>
              <a:rPr lang="en-US" sz="1600" i="0" dirty="0">
                <a:effectLst/>
                <a:latin typeface="Abadi" panose="020B0604020104020204" pitchFamily="34" charset="0"/>
              </a:rPr>
              <a:t>Display 5 records where launch sites begin with the string 'CCA’</a:t>
            </a:r>
          </a:p>
          <a:p>
            <a:pPr>
              <a:lnSpc>
                <a:spcPct val="100000"/>
              </a:lnSpc>
              <a:spcBef>
                <a:spcPts val="0"/>
              </a:spcBef>
            </a:pPr>
            <a:r>
              <a:rPr lang="en-US" sz="1600" i="0" dirty="0">
                <a:effectLst/>
                <a:latin typeface="Abadi" panose="020B0604020104020204" pitchFamily="34" charset="0"/>
              </a:rPr>
              <a:t>Display the total payload mass carried by boosters launched by NASA (CRS)</a:t>
            </a:r>
          </a:p>
          <a:p>
            <a:pPr>
              <a:lnSpc>
                <a:spcPct val="100000"/>
              </a:lnSpc>
              <a:spcBef>
                <a:spcPts val="0"/>
              </a:spcBef>
            </a:pPr>
            <a:r>
              <a:rPr lang="en-US" sz="1600" i="0" dirty="0">
                <a:effectLst/>
                <a:latin typeface="Abadi" panose="020B0604020104020204" pitchFamily="34" charset="0"/>
              </a:rPr>
              <a:t>Display average payload mass carried by booster version F9 v1.1</a:t>
            </a:r>
          </a:p>
          <a:p>
            <a:pPr>
              <a:lnSpc>
                <a:spcPct val="100000"/>
              </a:lnSpc>
              <a:spcBef>
                <a:spcPts val="0"/>
              </a:spcBef>
            </a:pPr>
            <a:r>
              <a:rPr lang="en-US" sz="1600" i="0" dirty="0">
                <a:effectLst/>
                <a:latin typeface="Abadi" panose="020B0604020104020204" pitchFamily="34" charset="0"/>
              </a:rPr>
              <a:t>List the date when the first successful landing outcome in ground pad was achieved.</a:t>
            </a:r>
          </a:p>
          <a:p>
            <a:pPr>
              <a:lnSpc>
                <a:spcPct val="100000"/>
              </a:lnSpc>
              <a:spcBef>
                <a:spcPts val="0"/>
              </a:spcBef>
            </a:pPr>
            <a:r>
              <a:rPr lang="en-US" sz="1600" i="0" dirty="0">
                <a:effectLst/>
                <a:latin typeface="Abadi" panose="020B0604020104020204" pitchFamily="34" charset="0"/>
              </a:rPr>
              <a:t>List the names of the boosters which have success in drone ship and have payload mass greater than 4000 but less than 6000</a:t>
            </a:r>
          </a:p>
          <a:p>
            <a:pPr>
              <a:lnSpc>
                <a:spcPct val="100000"/>
              </a:lnSpc>
              <a:spcBef>
                <a:spcPts val="0"/>
              </a:spcBef>
            </a:pPr>
            <a:r>
              <a:rPr lang="en-US" sz="1600" i="0" dirty="0">
                <a:effectLst/>
                <a:latin typeface="Abadi" panose="020B0604020104020204" pitchFamily="34" charset="0"/>
              </a:rPr>
              <a:t>List the total number of successful and failure mission outcomes</a:t>
            </a:r>
          </a:p>
          <a:p>
            <a:pPr>
              <a:lnSpc>
                <a:spcPct val="100000"/>
              </a:lnSpc>
              <a:spcBef>
                <a:spcPts val="0"/>
              </a:spcBef>
            </a:pPr>
            <a:r>
              <a:rPr lang="en-US" sz="1600" i="0" dirty="0">
                <a:effectLst/>
                <a:latin typeface="Abadi" panose="020B0604020104020204" pitchFamily="34" charset="0"/>
              </a:rPr>
              <a:t>List the names of the booster versions which have carried the maximum payload mass. Use a subquery</a:t>
            </a:r>
          </a:p>
          <a:p>
            <a:pPr>
              <a:lnSpc>
                <a:spcPct val="100000"/>
              </a:lnSpc>
              <a:spcBef>
                <a:spcPts val="0"/>
              </a:spcBef>
            </a:pPr>
            <a:r>
              <a:rPr lang="en-US" sz="1600" i="0" dirty="0">
                <a:effectLst/>
                <a:latin typeface="Abadi" panose="020B0604020104020204" pitchFamily="34" charset="0"/>
              </a:rPr>
              <a:t>List the records which will display the month names, failure landing outcomes in drone ship ,booster versions, launch site for the months in year 2015.</a:t>
            </a:r>
          </a:p>
          <a:p>
            <a:pPr>
              <a:lnSpc>
                <a:spcPct val="100000"/>
              </a:lnSpc>
              <a:spcBef>
                <a:spcPts val="0"/>
              </a:spcBef>
            </a:pPr>
            <a:r>
              <a:rPr lang="en-US" sz="1600" i="0" dirty="0">
                <a:effectLst/>
                <a:latin typeface="Abadi" panose="020B0604020104020204" pitchFamily="34" charset="0"/>
              </a:rPr>
              <a:t>Rank the count of successful landing outcomes between the date 04-06-2010 and 20-03-2017 in descending order.</a:t>
            </a:r>
          </a:p>
          <a:p>
            <a:pPr>
              <a:lnSpc>
                <a:spcPct val="100000"/>
              </a:lnSpc>
              <a:spcBef>
                <a:spcPts val="0"/>
              </a:spcBef>
            </a:pPr>
            <a:endParaRPr lang="en-US" sz="1600" i="0" dirty="0">
              <a:effectLst/>
              <a:latin typeface="Abadi" panose="020B0604020104020204" pitchFamily="34" charset="0"/>
            </a:endParaRPr>
          </a:p>
          <a:p>
            <a:pPr>
              <a:lnSpc>
                <a:spcPct val="100000"/>
              </a:lnSpc>
              <a:spcBef>
                <a:spcPts val="0"/>
              </a:spcBef>
            </a:pPr>
            <a:r>
              <a:rPr lang="en-US" sz="1600" dirty="0">
                <a:solidFill>
                  <a:schemeClr val="accent3">
                    <a:lumMod val="25000"/>
                  </a:schemeClr>
                </a:solidFill>
                <a:latin typeface="Abadi" panose="020B0604020104020204" pitchFamily="34" charset="0"/>
              </a:rPr>
              <a:t>GitHub URL: </a:t>
            </a:r>
            <a:r>
              <a:rPr lang="en-US" sz="1600" dirty="0">
                <a:solidFill>
                  <a:schemeClr val="accent3">
                    <a:lumMod val="25000"/>
                  </a:schemeClr>
                </a:solidFill>
                <a:latin typeface="Abadi" panose="020B0604020104020204" pitchFamily="34" charset="0"/>
                <a:hlinkClick r:id="rId3"/>
              </a:rPr>
              <a:t>Complete the EDA with </a:t>
            </a:r>
            <a:r>
              <a:rPr lang="en-US" sz="1600" dirty="0" err="1">
                <a:solidFill>
                  <a:schemeClr val="accent3">
                    <a:lumMod val="25000"/>
                  </a:schemeClr>
                </a:solidFill>
                <a:latin typeface="Abadi" panose="020B0604020104020204" pitchFamily="34" charset="0"/>
                <a:hlinkClick r:id="rId3"/>
              </a:rPr>
              <a:t>SQL.ipynb</a:t>
            </a:r>
            <a:endParaRPr lang="en-US" sz="1600"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1600" dirty="0">
                <a:solidFill>
                  <a:schemeClr val="accent3">
                    <a:lumMod val="25000"/>
                  </a:schemeClr>
                </a:solidFill>
                <a:latin typeface="Abadi" panose="020B0604020104020204" pitchFamily="34" charset="0"/>
              </a:rPr>
              <a:t>Adding markers at the different launch sites and the launch outcomes for each site, and see which sites have high success rates. </a:t>
            </a:r>
          </a:p>
          <a:p>
            <a:pPr>
              <a:lnSpc>
                <a:spcPct val="100000"/>
              </a:lnSpc>
              <a:spcBef>
                <a:spcPts val="1400"/>
              </a:spcBef>
            </a:pPr>
            <a:endParaRPr lang="en-US" sz="1600" dirty="0">
              <a:solidFill>
                <a:schemeClr val="accent3">
                  <a:lumMod val="25000"/>
                </a:schemeClr>
              </a:solidFill>
              <a:latin typeface="Abadi" panose="020B0604020104020204" pitchFamily="34" charset="0"/>
            </a:endParaRPr>
          </a:p>
          <a:p>
            <a:pPr>
              <a:lnSpc>
                <a:spcPct val="100000"/>
              </a:lnSpc>
              <a:spcBef>
                <a:spcPts val="1400"/>
              </a:spcBef>
            </a:pPr>
            <a:endParaRPr lang="en-US" sz="1600" dirty="0">
              <a:solidFill>
                <a:schemeClr val="accent3">
                  <a:lumMod val="25000"/>
                </a:schemeClr>
              </a:solidFill>
              <a:latin typeface="Abadi" panose="020B0604020104020204" pitchFamily="34" charset="0"/>
            </a:endParaRPr>
          </a:p>
          <a:p>
            <a:pPr>
              <a:lnSpc>
                <a:spcPct val="100000"/>
              </a:lnSpc>
              <a:spcBef>
                <a:spcPts val="1400"/>
              </a:spcBef>
            </a:pPr>
            <a:endParaRPr lang="en-US" sz="1600" dirty="0">
              <a:solidFill>
                <a:schemeClr val="accent3">
                  <a:lumMod val="25000"/>
                </a:schemeClr>
              </a:solidFill>
              <a:latin typeface="Abadi" panose="020B0604020104020204" pitchFamily="34" charset="0"/>
            </a:endParaRPr>
          </a:p>
          <a:p>
            <a:pPr>
              <a:lnSpc>
                <a:spcPct val="100000"/>
              </a:lnSpc>
              <a:spcBef>
                <a:spcPts val="1400"/>
              </a:spcBef>
            </a:pPr>
            <a:endParaRPr lang="en-US" sz="1600" dirty="0">
              <a:solidFill>
                <a:schemeClr val="accent3">
                  <a:lumMod val="25000"/>
                </a:schemeClr>
              </a:solidFill>
              <a:latin typeface="Abadi" panose="020B0604020104020204" pitchFamily="34" charset="0"/>
            </a:endParaRPr>
          </a:p>
          <a:p>
            <a:pPr>
              <a:lnSpc>
                <a:spcPct val="100000"/>
              </a:lnSpc>
              <a:spcBef>
                <a:spcPts val="1400"/>
              </a:spcBef>
            </a:pPr>
            <a:endParaRPr lang="en-US" sz="1600" dirty="0">
              <a:solidFill>
                <a:schemeClr val="accent3">
                  <a:lumMod val="25000"/>
                </a:schemeClr>
              </a:solidFill>
              <a:latin typeface="Abadi" panose="020B0604020104020204" pitchFamily="34" charset="0"/>
            </a:endParaRPr>
          </a:p>
          <a:p>
            <a:pPr>
              <a:lnSpc>
                <a:spcPct val="100000"/>
              </a:lnSpc>
              <a:spcBef>
                <a:spcPts val="1400"/>
              </a:spcBef>
            </a:pPr>
            <a:endParaRPr lang="en-US" sz="1600" dirty="0">
              <a:solidFill>
                <a:schemeClr val="accent3">
                  <a:lumMod val="25000"/>
                </a:schemeClr>
              </a:solidFill>
              <a:latin typeface="Abadi" panose="020B0604020104020204" pitchFamily="34" charset="0"/>
            </a:endParaRPr>
          </a:p>
          <a:p>
            <a:pPr>
              <a:lnSpc>
                <a:spcPct val="100000"/>
              </a:lnSpc>
              <a:spcBef>
                <a:spcPts val="1400"/>
              </a:spcBef>
            </a:pPr>
            <a:r>
              <a:rPr lang="en-US" sz="1600" dirty="0">
                <a:solidFill>
                  <a:schemeClr val="accent3">
                    <a:lumMod val="25000"/>
                  </a:schemeClr>
                </a:solidFill>
                <a:latin typeface="Abadi" panose="020B0604020104020204" pitchFamily="34" charset="0"/>
              </a:rPr>
              <a:t>GitHub URL: </a:t>
            </a:r>
            <a:r>
              <a:rPr lang="en-US" sz="1600" dirty="0">
                <a:solidFill>
                  <a:schemeClr val="accent3">
                    <a:lumMod val="25000"/>
                  </a:schemeClr>
                </a:solidFill>
                <a:latin typeface="Abadi" panose="020B0604020104020204" pitchFamily="34" charset="0"/>
                <a:hlinkClick r:id="rId3"/>
              </a:rPr>
              <a:t>Locations Analysis with Folium</a:t>
            </a:r>
            <a:endParaRPr lang="en-US" sz="1800"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501161"/>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1800" dirty="0">
                <a:solidFill>
                  <a:schemeClr val="accent3">
                    <a:lumMod val="25000"/>
                  </a:schemeClr>
                </a:solidFill>
                <a:latin typeface="Abadi" panose="020B0604020104020204" pitchFamily="34" charset="0"/>
              </a:rPr>
              <a:t>Summarize what plots/graphs and interactions you have added to a dashboard: Input Launch site and Payload Range (Slider) </a:t>
            </a:r>
          </a:p>
          <a:p>
            <a:pPr>
              <a:lnSpc>
                <a:spcPct val="100000"/>
              </a:lnSpc>
              <a:spcBef>
                <a:spcPts val="1400"/>
              </a:spcBef>
            </a:pPr>
            <a:r>
              <a:rPr lang="en-US" sz="1800" dirty="0">
                <a:solidFill>
                  <a:schemeClr val="accent3">
                    <a:lumMod val="25000"/>
                  </a:schemeClr>
                </a:solidFill>
                <a:latin typeface="Abadi" panose="020B0604020104020204" pitchFamily="34" charset="0"/>
              </a:rPr>
              <a:t>Output: </a:t>
            </a:r>
          </a:p>
          <a:p>
            <a:pPr lvl="1">
              <a:lnSpc>
                <a:spcPct val="100000"/>
              </a:lnSpc>
              <a:spcBef>
                <a:spcPts val="1400"/>
              </a:spcBef>
            </a:pPr>
            <a:r>
              <a:rPr lang="en-US" sz="1800" dirty="0">
                <a:solidFill>
                  <a:schemeClr val="accent3">
                    <a:lumMod val="25000"/>
                  </a:schemeClr>
                </a:solidFill>
                <a:latin typeface="Abadi" panose="020B0604020104020204" pitchFamily="34" charset="0"/>
              </a:rPr>
              <a:t>Pie chart showing: </a:t>
            </a:r>
          </a:p>
          <a:p>
            <a:pPr lvl="2">
              <a:lnSpc>
                <a:spcPct val="100000"/>
              </a:lnSpc>
              <a:spcBef>
                <a:spcPts val="1400"/>
              </a:spcBef>
            </a:pPr>
            <a:r>
              <a:rPr lang="en-US" sz="1800" dirty="0">
                <a:solidFill>
                  <a:schemeClr val="accent3">
                    <a:lumMod val="25000"/>
                  </a:schemeClr>
                </a:solidFill>
                <a:latin typeface="Abadi" panose="020B0604020104020204" pitchFamily="34" charset="0"/>
              </a:rPr>
              <a:t>Success of launches at all launch sites combined</a:t>
            </a:r>
          </a:p>
          <a:p>
            <a:pPr lvl="2">
              <a:lnSpc>
                <a:spcPct val="100000"/>
              </a:lnSpc>
              <a:spcBef>
                <a:spcPts val="1400"/>
              </a:spcBef>
            </a:pPr>
            <a:r>
              <a:rPr lang="en-US" sz="1800" dirty="0">
                <a:solidFill>
                  <a:schemeClr val="accent3">
                    <a:lumMod val="25000"/>
                  </a:schemeClr>
                </a:solidFill>
                <a:latin typeface="Abadi" panose="020B0604020104020204" pitchFamily="34" charset="0"/>
              </a:rPr>
              <a:t>Success and failure for each selected launch site</a:t>
            </a:r>
          </a:p>
          <a:p>
            <a:pPr lvl="1">
              <a:lnSpc>
                <a:spcPct val="100000"/>
              </a:lnSpc>
              <a:spcBef>
                <a:spcPts val="1400"/>
              </a:spcBef>
            </a:pPr>
            <a:r>
              <a:rPr lang="en-US" sz="1800" dirty="0">
                <a:solidFill>
                  <a:schemeClr val="accent3">
                    <a:lumMod val="25000"/>
                  </a:schemeClr>
                </a:solidFill>
                <a:latin typeface="Abadi" panose="020B0604020104020204" pitchFamily="34" charset="0"/>
              </a:rPr>
              <a:t>Scatter Plot showing success rate for each Booster Version and Payload Mass</a:t>
            </a:r>
          </a:p>
          <a:p>
            <a:pPr>
              <a:lnSpc>
                <a:spcPct val="100000"/>
              </a:lnSpc>
              <a:spcBef>
                <a:spcPts val="1400"/>
              </a:spcBef>
            </a:pPr>
            <a:r>
              <a:rPr lang="en-US" sz="1800" dirty="0">
                <a:solidFill>
                  <a:schemeClr val="accent3">
                    <a:lumMod val="25000"/>
                  </a:schemeClr>
                </a:solidFill>
                <a:latin typeface="Abadi" panose="020B0604020104020204" pitchFamily="34" charset="0"/>
              </a:rPr>
              <a:t>Explain why you added those plots and interactions: The graphs allow to assess the successful relationship of Booster versions and Payload Mass in relationship to the different Launch Sites.</a:t>
            </a:r>
          </a:p>
          <a:p>
            <a:pPr>
              <a:lnSpc>
                <a:spcPct val="100000"/>
              </a:lnSpc>
              <a:spcBef>
                <a:spcPts val="1400"/>
              </a:spcBef>
            </a:pPr>
            <a:r>
              <a:rPr lang="en-US" sz="1800" dirty="0">
                <a:solidFill>
                  <a:schemeClr val="accent3">
                    <a:lumMod val="25000"/>
                  </a:schemeClr>
                </a:solidFill>
                <a:latin typeface="Abadi" panose="020B0604020104020204" pitchFamily="34" charset="0"/>
              </a:rPr>
              <a:t>GitHub URL: </a:t>
            </a:r>
            <a:r>
              <a:rPr lang="en-US" sz="1800" dirty="0">
                <a:solidFill>
                  <a:schemeClr val="accent3">
                    <a:lumMod val="25000"/>
                  </a:schemeClr>
                </a:solidFill>
                <a:latin typeface="Abadi" panose="020B0604020104020204" pitchFamily="34" charset="0"/>
                <a:hlinkClick r:id="rId3"/>
              </a:rPr>
              <a:t>Space X Dash</a:t>
            </a:r>
            <a:endParaRPr lang="en-US" sz="1800"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20825"/>
            <a:ext cx="9745589" cy="4351338"/>
          </a:xfrm>
          <a:prstGeom prst="rect">
            <a:avLst/>
          </a:prstGeom>
        </p:spPr>
        <p:txBody>
          <a:bodyPr>
            <a:normAutofit fontScale="925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dirty="0">
                <a:solidFill>
                  <a:schemeClr val="accent3">
                    <a:lumMod val="25000"/>
                  </a:schemeClr>
                </a:solidFill>
                <a:latin typeface="Abadi" panose="020B0604020104020204" pitchFamily="34" charset="0"/>
              </a:rPr>
              <a:t>Task 1: Created a separate array with all outcomes (‘Class’/ Y)</a:t>
            </a:r>
          </a:p>
          <a:p>
            <a:pPr>
              <a:lnSpc>
                <a:spcPct val="100000"/>
              </a:lnSpc>
              <a:spcBef>
                <a:spcPts val="1400"/>
              </a:spcBef>
            </a:pPr>
            <a:r>
              <a:rPr lang="en-US" sz="2200" dirty="0">
                <a:solidFill>
                  <a:schemeClr val="accent3">
                    <a:lumMod val="25000"/>
                  </a:schemeClr>
                </a:solidFill>
                <a:latin typeface="Abadi" panose="020B0604020104020204" pitchFamily="34" charset="0"/>
              </a:rPr>
              <a:t>Task 2: Standardized the data frame (X)</a:t>
            </a:r>
          </a:p>
          <a:p>
            <a:pPr>
              <a:lnSpc>
                <a:spcPct val="100000"/>
              </a:lnSpc>
              <a:spcBef>
                <a:spcPts val="1400"/>
              </a:spcBef>
            </a:pPr>
            <a:r>
              <a:rPr lang="en-US" sz="2200" dirty="0">
                <a:solidFill>
                  <a:schemeClr val="accent3">
                    <a:lumMod val="25000"/>
                  </a:schemeClr>
                </a:solidFill>
                <a:latin typeface="Abadi" panose="020B0604020104020204" pitchFamily="34" charset="0"/>
              </a:rPr>
              <a:t>Task 3: Split the data into train and test data.</a:t>
            </a:r>
          </a:p>
          <a:p>
            <a:pPr>
              <a:lnSpc>
                <a:spcPct val="100000"/>
              </a:lnSpc>
              <a:spcBef>
                <a:spcPts val="1400"/>
              </a:spcBef>
            </a:pPr>
            <a:r>
              <a:rPr lang="en-US" sz="2200" dirty="0">
                <a:solidFill>
                  <a:schemeClr val="accent3">
                    <a:lumMod val="25000"/>
                  </a:schemeClr>
                </a:solidFill>
                <a:latin typeface="Abadi" panose="020B0604020104020204" pitchFamily="34" charset="0"/>
              </a:rPr>
              <a:t>Applied Logistic regression, Support Vector Machine, Decision Tree </a:t>
            </a:r>
            <a:r>
              <a:rPr lang="en-US" sz="2200" dirty="0" err="1">
                <a:solidFill>
                  <a:schemeClr val="accent3">
                    <a:lumMod val="25000"/>
                  </a:schemeClr>
                </a:solidFill>
                <a:latin typeface="Abadi" panose="020B0604020104020204" pitchFamily="34" charset="0"/>
              </a:rPr>
              <a:t>Classifer</a:t>
            </a:r>
            <a:r>
              <a:rPr lang="en-US" sz="2200" dirty="0">
                <a:solidFill>
                  <a:schemeClr val="accent3">
                    <a:lumMod val="25000"/>
                  </a:schemeClr>
                </a:solidFill>
                <a:latin typeface="Abadi" panose="020B0604020104020204" pitchFamily="34" charset="0"/>
              </a:rPr>
              <a:t> and K-nearest Neighbors to the training data. Used the best parameters to predict and then measure the accuracy. </a:t>
            </a:r>
          </a:p>
          <a:p>
            <a:pPr>
              <a:lnSpc>
                <a:spcPct val="100000"/>
              </a:lnSpc>
              <a:spcBef>
                <a:spcPts val="1400"/>
              </a:spcBef>
            </a:pPr>
            <a:r>
              <a:rPr lang="en-US" sz="2200" dirty="0">
                <a:solidFill>
                  <a:schemeClr val="accent3">
                    <a:lumMod val="25000"/>
                  </a:schemeClr>
                </a:solidFill>
                <a:latin typeface="Abadi" panose="020B0604020104020204" pitchFamily="34" charset="0"/>
              </a:rPr>
              <a:t>Best models are Decision Tree Classifier and K-Nearest Neighbors with similar outcomes (SVM did not work due to lack of computing power.</a:t>
            </a:r>
          </a:p>
          <a:p>
            <a:pPr>
              <a:lnSpc>
                <a:spcPct val="100000"/>
              </a:lnSpc>
              <a:spcBef>
                <a:spcPts val="1400"/>
              </a:spcBef>
            </a:pPr>
            <a:r>
              <a:rPr lang="en-US" sz="2200" dirty="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dirty="0">
                <a:solidFill>
                  <a:schemeClr val="accent3">
                    <a:lumMod val="25000"/>
                  </a:schemeClr>
                </a:solidFill>
                <a:latin typeface="Abadi" panose="020B0604020104020204" pitchFamily="34" charset="0"/>
              </a:rPr>
              <a:t>GitHub URL: </a:t>
            </a:r>
            <a:r>
              <a:rPr lang="en-US" sz="2200" dirty="0">
                <a:solidFill>
                  <a:schemeClr val="accent3">
                    <a:lumMod val="25000"/>
                  </a:schemeClr>
                </a:solidFill>
                <a:latin typeface="Abadi" panose="020B0604020104020204" pitchFamily="34" charset="0"/>
                <a:hlinkClick r:id="rId3"/>
              </a:rPr>
              <a:t>Machine Learning Prediction</a:t>
            </a: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1523206"/>
            <a:ext cx="10687962" cy="401638"/>
          </a:xfrm>
          <a:prstGeom prst="rect">
            <a:avLst/>
          </a:prstGeom>
        </p:spPr>
        <p:txBody>
          <a:bodyPr>
            <a:normAutofit fontScale="25000" lnSpcReduction="20000"/>
          </a:bodyPr>
          <a:lstStyle/>
          <a:p>
            <a:pPr>
              <a:lnSpc>
                <a:spcPct val="100000"/>
              </a:lnSpc>
              <a:spcBef>
                <a:spcPts val="1400"/>
              </a:spcBef>
            </a:pPr>
            <a:r>
              <a:rPr lang="en-US" sz="4900" dirty="0">
                <a:solidFill>
                  <a:schemeClr val="accent3">
                    <a:lumMod val="25000"/>
                  </a:schemeClr>
                </a:solidFill>
                <a:latin typeface="Abadi" panose="020B0604020104020204" pitchFamily="34" charset="0"/>
              </a:rPr>
              <a:t>Regardless of launch site, success rates increased over time.</a:t>
            </a:r>
          </a:p>
          <a:p>
            <a:pPr marL="0" indent="0">
              <a:lnSpc>
                <a:spcPct val="100000"/>
              </a:lnSpc>
              <a:spcBef>
                <a:spcPts val="1400"/>
              </a:spcBef>
              <a:buNone/>
            </a:pPr>
            <a:r>
              <a:rPr lang="en-US" sz="4900" dirty="0">
                <a:solidFill>
                  <a:schemeClr val="accent3">
                    <a:lumMod val="25000"/>
                  </a:schemeClr>
                </a:solidFill>
                <a:latin typeface="Abadi" panose="020B0604020104020204" pitchFamily="34" charset="0"/>
              </a:rPr>
              <a:t>Classification is 1 = Good outcome, 0 = Bad outcome </a:t>
            </a:r>
          </a:p>
          <a:p>
            <a:pPr>
              <a:lnSpc>
                <a:spcPct val="100000"/>
              </a:lnSpc>
              <a:spcBef>
                <a:spcPts val="1400"/>
              </a:spcBef>
            </a:pPr>
            <a:endParaRPr lang="en-US" sz="16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Flight Number vs. Launch Site</a:t>
            </a:r>
            <a:endParaRPr lang="en-US" dirty="0">
              <a:solidFill>
                <a:srgbClr val="0B49CB"/>
              </a:solidFill>
            </a:endParaRPr>
          </a:p>
        </p:txBody>
      </p:sp>
      <p:pic>
        <p:nvPicPr>
          <p:cNvPr id="3074" name="Picture 2">
            <a:extLst>
              <a:ext uri="{FF2B5EF4-FFF2-40B4-BE49-F238E27FC236}">
                <a16:creationId xmlns:a16="http://schemas.microsoft.com/office/drawing/2014/main" id="{39A75045-8EF2-D86F-2EB6-2D8BCC6081A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4709" y="2423748"/>
            <a:ext cx="11163782" cy="20105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56059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1467777"/>
            <a:ext cx="10687961" cy="749643"/>
          </a:xfrm>
          <a:prstGeom prst="rect">
            <a:avLst/>
          </a:prstGeom>
        </p:spPr>
        <p:txBody>
          <a:bodyPr>
            <a:normAutofit lnSpcReduction="10000"/>
          </a:bodyPr>
          <a:lstStyle/>
          <a:p>
            <a:pPr marL="0" indent="0">
              <a:lnSpc>
                <a:spcPct val="100000"/>
              </a:lnSpc>
              <a:spcBef>
                <a:spcPts val="1400"/>
              </a:spcBef>
              <a:buNone/>
            </a:pPr>
            <a:r>
              <a:rPr lang="en-US" sz="1600" dirty="0">
                <a:solidFill>
                  <a:schemeClr val="accent3">
                    <a:lumMod val="25000"/>
                  </a:schemeClr>
                </a:solidFill>
                <a:latin typeface="Abadi" panose="020B0604020104020204" pitchFamily="34" charset="0"/>
              </a:rPr>
              <a:t>VAFB-SLC </a:t>
            </a:r>
            <a:r>
              <a:rPr lang="en-US" sz="1600" dirty="0" err="1">
                <a:solidFill>
                  <a:schemeClr val="accent3">
                    <a:lumMod val="25000"/>
                  </a:schemeClr>
                </a:solidFill>
                <a:latin typeface="Abadi" panose="020B0604020104020204" pitchFamily="34" charset="0"/>
              </a:rPr>
              <a:t>launchsite</a:t>
            </a:r>
            <a:r>
              <a:rPr lang="en-US" sz="1600" dirty="0">
                <a:solidFill>
                  <a:schemeClr val="accent3">
                    <a:lumMod val="25000"/>
                  </a:schemeClr>
                </a:solidFill>
                <a:latin typeface="Abadi" panose="020B0604020104020204" pitchFamily="34" charset="0"/>
              </a:rPr>
              <a:t> there are no rockets launched for </a:t>
            </a:r>
            <a:r>
              <a:rPr lang="en-US" sz="1600" dirty="0" err="1">
                <a:solidFill>
                  <a:schemeClr val="accent3">
                    <a:lumMod val="25000"/>
                  </a:schemeClr>
                </a:solidFill>
                <a:latin typeface="Abadi" panose="020B0604020104020204" pitchFamily="34" charset="0"/>
              </a:rPr>
              <a:t>heavypayload</a:t>
            </a:r>
            <a:r>
              <a:rPr lang="en-US" sz="1600" dirty="0">
                <a:solidFill>
                  <a:schemeClr val="accent3">
                    <a:lumMod val="25000"/>
                  </a:schemeClr>
                </a:solidFill>
                <a:latin typeface="Abadi" panose="020B0604020104020204" pitchFamily="34" charset="0"/>
              </a:rPr>
              <a:t> mass(greater than 10000)</a:t>
            </a:r>
          </a:p>
          <a:p>
            <a:pPr marL="0" indent="0">
              <a:lnSpc>
                <a:spcPct val="100000"/>
              </a:lnSpc>
              <a:spcBef>
                <a:spcPts val="1400"/>
              </a:spcBef>
              <a:buNone/>
            </a:pPr>
            <a:r>
              <a:rPr lang="en-US" sz="1600" dirty="0">
                <a:solidFill>
                  <a:schemeClr val="accent3">
                    <a:lumMod val="25000"/>
                  </a:schemeClr>
                </a:solidFill>
                <a:latin typeface="Abadi" panose="020B0604020104020204" pitchFamily="34" charset="0"/>
              </a:rPr>
              <a:t>Classification is 1 = Good outcome, 0 = Bad outcome </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146" name="Picture 2">
            <a:extLst>
              <a:ext uri="{FF2B5EF4-FFF2-40B4-BE49-F238E27FC236}">
                <a16:creationId xmlns:a16="http://schemas.microsoft.com/office/drawing/2014/main" id="{E6D5B824-CFDE-7F4D-E5A5-1C15376A1A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3311" y="2467274"/>
            <a:ext cx="10782300" cy="21733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97892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1420342"/>
            <a:ext cx="9552549" cy="681406"/>
          </a:xfrm>
          <a:prstGeom prst="rect">
            <a:avLst/>
          </a:prstGeom>
        </p:spPr>
        <p:txBody>
          <a:bodyPr>
            <a:normAutofit/>
          </a:bodyPr>
          <a:lstStyle/>
          <a:p>
            <a:pPr>
              <a:lnSpc>
                <a:spcPct val="100000"/>
              </a:lnSpc>
              <a:spcBef>
                <a:spcPts val="1400"/>
              </a:spcBef>
            </a:pPr>
            <a:r>
              <a:rPr lang="en-US" sz="1600" dirty="0">
                <a:solidFill>
                  <a:schemeClr val="accent3">
                    <a:lumMod val="25000"/>
                  </a:schemeClr>
                </a:solidFill>
                <a:latin typeface="Abadi" panose="020B0604020104020204" pitchFamily="34" charset="0"/>
              </a:rPr>
              <a:t>ES-LI, GEO, HEO &amp; SSO have a 100% success rate</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7170" name="Picture 2">
            <a:extLst>
              <a:ext uri="{FF2B5EF4-FFF2-40B4-BE49-F238E27FC236}">
                <a16:creationId xmlns:a16="http://schemas.microsoft.com/office/drawing/2014/main" id="{D072A69F-2B85-F037-AC3D-4545AD31522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37933" y="1974953"/>
            <a:ext cx="5396547" cy="39893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0901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1518219"/>
            <a:ext cx="10895964" cy="549049"/>
          </a:xfrm>
          <a:prstGeom prst="rect">
            <a:avLst/>
          </a:prstGeom>
        </p:spPr>
        <p:txBody>
          <a:bodyPr>
            <a:normAutofit lnSpcReduction="10000"/>
          </a:bodyPr>
          <a:lstStyle/>
          <a:p>
            <a:pPr>
              <a:lnSpc>
                <a:spcPct val="100000"/>
              </a:lnSpc>
              <a:spcBef>
                <a:spcPts val="1400"/>
              </a:spcBef>
            </a:pPr>
            <a:r>
              <a:rPr lang="en-US" sz="1600" b="0" i="0" dirty="0">
                <a:solidFill>
                  <a:srgbClr val="000000"/>
                </a:solidFill>
                <a:effectLst/>
                <a:latin typeface="Abadi" panose="020B0604020104020204" pitchFamily="34" charset="0"/>
              </a:rPr>
              <a:t>LEO orbit the Success appears related to the number of flights; on the other hand, there seems to be no relationship between flight number when in GTO orbit.</a:t>
            </a:r>
            <a:endParaRPr lang="en-US" sz="16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2" name="Picture 1">
            <a:extLst>
              <a:ext uri="{FF2B5EF4-FFF2-40B4-BE49-F238E27FC236}">
                <a16:creationId xmlns:a16="http://schemas.microsoft.com/office/drawing/2014/main" id="{7CB47738-04E5-02CF-31D4-56853C3AE2C8}"/>
              </a:ext>
            </a:extLst>
          </p:cNvPr>
          <p:cNvPicPr>
            <a:picLocks noChangeAspect="1"/>
          </p:cNvPicPr>
          <p:nvPr/>
        </p:nvPicPr>
        <p:blipFill>
          <a:blip r:embed="rId3"/>
          <a:stretch>
            <a:fillRect/>
          </a:stretch>
        </p:blipFill>
        <p:spPr>
          <a:xfrm>
            <a:off x="471948" y="2497788"/>
            <a:ext cx="11385237" cy="229294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523206"/>
            <a:ext cx="10851718" cy="1102007"/>
          </a:xfrm>
          <a:prstGeom prst="rect">
            <a:avLst/>
          </a:prstGeom>
        </p:spPr>
        <p:txBody>
          <a:bodyPr>
            <a:normAutofit/>
          </a:bodyPr>
          <a:lstStyle/>
          <a:p>
            <a:pPr>
              <a:lnSpc>
                <a:spcPct val="100000"/>
              </a:lnSpc>
              <a:spcBef>
                <a:spcPts val="1400"/>
              </a:spcBef>
            </a:pPr>
            <a:r>
              <a:rPr lang="en-US" sz="1600" dirty="0">
                <a:solidFill>
                  <a:schemeClr val="accent3">
                    <a:lumMod val="25000"/>
                  </a:schemeClr>
                </a:solidFill>
                <a:latin typeface="Abadi" panose="020B0604020104020204" pitchFamily="34" charset="0"/>
              </a:rPr>
              <a:t>With </a:t>
            </a:r>
            <a:r>
              <a:rPr lang="en-US" sz="1600" dirty="0" err="1">
                <a:solidFill>
                  <a:schemeClr val="accent3">
                    <a:lumMod val="25000"/>
                  </a:schemeClr>
                </a:solidFill>
                <a:latin typeface="Abadi" panose="020B0604020104020204" pitchFamily="34" charset="0"/>
              </a:rPr>
              <a:t>eavy</a:t>
            </a:r>
            <a:r>
              <a:rPr lang="en-US" sz="1600" dirty="0">
                <a:solidFill>
                  <a:schemeClr val="accent3">
                    <a:lumMod val="25000"/>
                  </a:schemeClr>
                </a:solidFill>
                <a:latin typeface="Abadi" panose="020B0604020104020204" pitchFamily="34" charset="0"/>
              </a:rPr>
              <a:t> payloads the successful landing or positive landing rate are more for </a:t>
            </a:r>
            <a:r>
              <a:rPr lang="en-US" sz="1600" dirty="0" err="1">
                <a:solidFill>
                  <a:schemeClr val="accent3">
                    <a:lumMod val="25000"/>
                  </a:schemeClr>
                </a:solidFill>
                <a:latin typeface="Abadi" panose="020B0604020104020204" pitchFamily="34" charset="0"/>
              </a:rPr>
              <a:t>Polar,LEO</a:t>
            </a:r>
            <a:r>
              <a:rPr lang="en-US" sz="1600" dirty="0">
                <a:solidFill>
                  <a:schemeClr val="accent3">
                    <a:lumMod val="25000"/>
                  </a:schemeClr>
                </a:solidFill>
                <a:latin typeface="Abadi" panose="020B0604020104020204" pitchFamily="34" charset="0"/>
              </a:rPr>
              <a:t> and ISS. </a:t>
            </a:r>
          </a:p>
          <a:p>
            <a:pPr>
              <a:lnSpc>
                <a:spcPct val="100000"/>
              </a:lnSpc>
              <a:spcBef>
                <a:spcPts val="1400"/>
              </a:spcBef>
            </a:pPr>
            <a:r>
              <a:rPr lang="en-US" sz="1600" dirty="0">
                <a:solidFill>
                  <a:schemeClr val="accent3">
                    <a:lumMod val="25000"/>
                  </a:schemeClr>
                </a:solidFill>
                <a:latin typeface="Abadi" panose="020B0604020104020204" pitchFamily="34" charset="0"/>
              </a:rPr>
              <a:t>However for GTO we cannot distinguish this well as both positive landing rate and negative landing(unsuccessful mission) are both there here.</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9218" name="Picture 2">
            <a:extLst>
              <a:ext uri="{FF2B5EF4-FFF2-40B4-BE49-F238E27FC236}">
                <a16:creationId xmlns:a16="http://schemas.microsoft.com/office/drawing/2014/main" id="{1FF02B38-0B6C-4113-29B9-DFCA6EF1C6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7070" y="2835723"/>
            <a:ext cx="10515600" cy="21181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453405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523206"/>
            <a:ext cx="10515600" cy="401638"/>
          </a:xfrm>
          <a:prstGeom prst="rect">
            <a:avLst/>
          </a:prstGeom>
        </p:spPr>
        <p:txBody>
          <a:bodyPr>
            <a:normAutofit/>
          </a:bodyPr>
          <a:lstStyle/>
          <a:p>
            <a:pPr>
              <a:lnSpc>
                <a:spcPct val="100000"/>
              </a:lnSpc>
              <a:spcBef>
                <a:spcPts val="1400"/>
              </a:spcBef>
            </a:pPr>
            <a:r>
              <a:rPr lang="en-US" sz="1600" b="0" i="0" dirty="0">
                <a:solidFill>
                  <a:srgbClr val="000000"/>
                </a:solidFill>
                <a:effectLst/>
                <a:latin typeface="Helvetica Neue"/>
              </a:rPr>
              <a:t>The </a:t>
            </a:r>
            <a:r>
              <a:rPr lang="en-US" sz="1600" b="0" i="0" dirty="0" err="1">
                <a:solidFill>
                  <a:srgbClr val="000000"/>
                </a:solidFill>
                <a:effectLst/>
                <a:latin typeface="Helvetica Neue"/>
              </a:rPr>
              <a:t>sucess</a:t>
            </a:r>
            <a:r>
              <a:rPr lang="en-US" sz="1600" b="0" i="0" dirty="0">
                <a:solidFill>
                  <a:srgbClr val="000000"/>
                </a:solidFill>
                <a:effectLst/>
                <a:latin typeface="Helvetica Neue"/>
              </a:rPr>
              <a:t> rate since 2013 kept increasing till 2020</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2" name="Picture 1">
            <a:extLst>
              <a:ext uri="{FF2B5EF4-FFF2-40B4-BE49-F238E27FC236}">
                <a16:creationId xmlns:a16="http://schemas.microsoft.com/office/drawing/2014/main" id="{1D65F98F-88B2-777F-FCEF-55604DB1B971}"/>
              </a:ext>
            </a:extLst>
          </p:cNvPr>
          <p:cNvPicPr>
            <a:picLocks noChangeAspect="1"/>
          </p:cNvPicPr>
          <p:nvPr/>
        </p:nvPicPr>
        <p:blipFill>
          <a:blip r:embed="rId3"/>
          <a:stretch>
            <a:fillRect/>
          </a:stretch>
        </p:blipFill>
        <p:spPr>
          <a:xfrm>
            <a:off x="2076296" y="2219094"/>
            <a:ext cx="5519123" cy="4079959"/>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423987"/>
            <a:ext cx="9745589" cy="770091"/>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Data shows that the KSC LC-39A has the biggest percentage of successful launches overall.</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across launch sites</a:t>
            </a:r>
          </a:p>
        </p:txBody>
      </p:sp>
      <p:pic>
        <p:nvPicPr>
          <p:cNvPr id="4" name="Picture 3">
            <a:extLst>
              <a:ext uri="{FF2B5EF4-FFF2-40B4-BE49-F238E27FC236}">
                <a16:creationId xmlns:a16="http://schemas.microsoft.com/office/drawing/2014/main" id="{52BB68A0-02BF-1E20-C0C9-D74FE4E31A1D}"/>
              </a:ext>
            </a:extLst>
          </p:cNvPr>
          <p:cNvPicPr>
            <a:picLocks noChangeAspect="1"/>
          </p:cNvPicPr>
          <p:nvPr/>
        </p:nvPicPr>
        <p:blipFill>
          <a:blip r:embed="rId3"/>
          <a:stretch>
            <a:fillRect/>
          </a:stretch>
        </p:blipFill>
        <p:spPr>
          <a:xfrm>
            <a:off x="1701502" y="2351913"/>
            <a:ext cx="8062328" cy="3673660"/>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429422"/>
            <a:ext cx="10551583" cy="549049"/>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KSC LC has the highest success rate at 76.9%</a:t>
            </a:r>
          </a:p>
          <a:p>
            <a:endParaRPr lang="en-US" dirty="0"/>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KSC LC has the highest success rate</a:t>
            </a:r>
          </a:p>
        </p:txBody>
      </p:sp>
      <p:pic>
        <p:nvPicPr>
          <p:cNvPr id="4" name="Picture 3">
            <a:extLst>
              <a:ext uri="{FF2B5EF4-FFF2-40B4-BE49-F238E27FC236}">
                <a16:creationId xmlns:a16="http://schemas.microsoft.com/office/drawing/2014/main" id="{ADA694A8-1661-EA6C-B652-17E9E7A4BBC0}"/>
              </a:ext>
            </a:extLst>
          </p:cNvPr>
          <p:cNvPicPr>
            <a:picLocks noChangeAspect="1"/>
          </p:cNvPicPr>
          <p:nvPr/>
        </p:nvPicPr>
        <p:blipFill>
          <a:blip r:embed="rId3"/>
          <a:stretch>
            <a:fillRect/>
          </a:stretch>
        </p:blipFill>
        <p:spPr>
          <a:xfrm>
            <a:off x="2649835" y="2202207"/>
            <a:ext cx="7882996" cy="3711896"/>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520491"/>
            <a:ext cx="10414662" cy="4351338"/>
          </a:xfrm>
          <a:prstGeom prst="rect">
            <a:avLst/>
          </a:prstGeom>
        </p:spPr>
        <p:txBody>
          <a:bodyPr lIns="91440" tIns="45720" rIns="91440" bIns="45720" anchor="t">
            <a:normAutofit/>
          </a:bodyPr>
          <a:lstStyle/>
          <a:p>
            <a:pPr>
              <a:lnSpc>
                <a:spcPct val="100000"/>
              </a:lnSpc>
              <a:spcBef>
                <a:spcPts val="1400"/>
              </a:spcBef>
            </a:pPr>
            <a:r>
              <a:rPr lang="en-US" sz="1600" dirty="0">
                <a:solidFill>
                  <a:schemeClr val="accent3">
                    <a:lumMod val="25000"/>
                  </a:schemeClr>
                </a:solidFill>
                <a:latin typeface="Abadi" panose="020B0604020104020204" pitchFamily="34" charset="0"/>
              </a:rPr>
              <a:t>Higher payloads on VAFB SLC-4E and KSC LC-39A only </a:t>
            </a:r>
          </a:p>
          <a:p>
            <a:pPr>
              <a:lnSpc>
                <a:spcPct val="100000"/>
              </a:lnSpc>
              <a:spcBef>
                <a:spcPts val="1400"/>
              </a:spcBef>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1600" dirty="0">
                <a:solidFill>
                  <a:schemeClr val="accent3">
                    <a:lumMod val="25000"/>
                  </a:schemeClr>
                </a:solidFill>
                <a:latin typeface="Abadi" panose="020B0604020104020204" pitchFamily="34" charset="0"/>
              </a:rPr>
              <a:t>Lower payloads</a:t>
            </a: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4000" dirty="0">
                <a:solidFill>
                  <a:schemeClr val="accent3">
                    <a:lumMod val="25000"/>
                  </a:schemeClr>
                </a:solidFill>
                <a:latin typeface="Abadi" panose="020B0604020104020204" pitchFamily="34" charset="0"/>
              </a:rPr>
              <a:t>Payload vs. Launch Outcome scatter plot</a:t>
            </a:r>
            <a:endParaRPr lang="en-US" dirty="0">
              <a:solidFill>
                <a:srgbClr val="0B49CB"/>
              </a:solidFill>
              <a:latin typeface="Abadi"/>
            </a:endParaRPr>
          </a:p>
        </p:txBody>
      </p:sp>
      <p:pic>
        <p:nvPicPr>
          <p:cNvPr id="4" name="Picture 3">
            <a:extLst>
              <a:ext uri="{FF2B5EF4-FFF2-40B4-BE49-F238E27FC236}">
                <a16:creationId xmlns:a16="http://schemas.microsoft.com/office/drawing/2014/main" id="{60BD7034-4705-DED8-9D60-F42501F092C3}"/>
              </a:ext>
            </a:extLst>
          </p:cNvPr>
          <p:cNvPicPr>
            <a:picLocks noChangeAspect="1"/>
          </p:cNvPicPr>
          <p:nvPr/>
        </p:nvPicPr>
        <p:blipFill>
          <a:blip r:embed="rId3"/>
          <a:stretch>
            <a:fillRect/>
          </a:stretch>
        </p:blipFill>
        <p:spPr>
          <a:xfrm>
            <a:off x="4483262" y="4195795"/>
            <a:ext cx="7044630" cy="2231415"/>
          </a:xfrm>
          <a:prstGeom prst="rect">
            <a:avLst/>
          </a:prstGeom>
        </p:spPr>
      </p:pic>
      <p:pic>
        <p:nvPicPr>
          <p:cNvPr id="7" name="Picture 6">
            <a:extLst>
              <a:ext uri="{FF2B5EF4-FFF2-40B4-BE49-F238E27FC236}">
                <a16:creationId xmlns:a16="http://schemas.microsoft.com/office/drawing/2014/main" id="{A02B563E-A209-6C81-9B84-72FE5B9A0A5E}"/>
              </a:ext>
            </a:extLst>
          </p:cNvPr>
          <p:cNvPicPr>
            <a:picLocks noChangeAspect="1"/>
          </p:cNvPicPr>
          <p:nvPr/>
        </p:nvPicPr>
        <p:blipFill>
          <a:blip r:embed="rId4"/>
          <a:stretch>
            <a:fillRect/>
          </a:stretch>
        </p:blipFill>
        <p:spPr>
          <a:xfrm>
            <a:off x="4591456" y="1794637"/>
            <a:ext cx="7044630" cy="2203289"/>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490353"/>
            <a:ext cx="10515600" cy="4644976"/>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The analysis aims to assess what factors leads to a successful rocket landing. </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Summary of methodologies</a:t>
            </a:r>
          </a:p>
          <a:p>
            <a:pPr>
              <a:lnSpc>
                <a:spcPct val="100000"/>
              </a:lnSpc>
              <a:spcBef>
                <a:spcPts val="1400"/>
              </a:spcBef>
            </a:pPr>
            <a:r>
              <a:rPr lang="en-US" sz="2200" dirty="0">
                <a:solidFill>
                  <a:schemeClr val="accent3">
                    <a:lumMod val="25000"/>
                  </a:schemeClr>
                </a:solidFill>
                <a:latin typeface="Abadi" panose="020B0604020104020204" pitchFamily="34" charset="0"/>
              </a:rPr>
              <a:t>The following data science techniques were used:</a:t>
            </a:r>
          </a:p>
          <a:p>
            <a:pPr lvl="1">
              <a:lnSpc>
                <a:spcPct val="100000"/>
              </a:lnSpc>
              <a:spcBef>
                <a:spcPts val="1400"/>
              </a:spcBef>
            </a:pPr>
            <a:r>
              <a:rPr lang="en-US" sz="1800" dirty="0">
                <a:solidFill>
                  <a:schemeClr val="accent3">
                    <a:lumMod val="25000"/>
                  </a:schemeClr>
                </a:solidFill>
                <a:latin typeface="Abadi" panose="020B0604020104020204" pitchFamily="34" charset="0"/>
              </a:rPr>
              <a:t>Collect: web scrapping of Space X data using their API</a:t>
            </a:r>
          </a:p>
          <a:p>
            <a:pPr lvl="1">
              <a:lnSpc>
                <a:spcPct val="100000"/>
              </a:lnSpc>
              <a:spcBef>
                <a:spcPts val="1400"/>
              </a:spcBef>
            </a:pPr>
            <a:r>
              <a:rPr lang="en-US" sz="1800" dirty="0">
                <a:solidFill>
                  <a:schemeClr val="accent3">
                    <a:lumMod val="25000"/>
                  </a:schemeClr>
                </a:solidFill>
                <a:latin typeface="Abadi" panose="020B0604020104020204" pitchFamily="34" charset="0"/>
              </a:rPr>
              <a:t>Wrangling the data to create a fail/success variable.</a:t>
            </a:r>
          </a:p>
          <a:p>
            <a:pPr lvl="1">
              <a:lnSpc>
                <a:spcPct val="100000"/>
              </a:lnSpc>
              <a:spcBef>
                <a:spcPts val="1400"/>
              </a:spcBef>
            </a:pPr>
            <a:r>
              <a:rPr lang="en-US" sz="1800" dirty="0">
                <a:solidFill>
                  <a:schemeClr val="accent3">
                    <a:lumMod val="25000"/>
                  </a:schemeClr>
                </a:solidFill>
                <a:latin typeface="Abadi" panose="020B0604020104020204" pitchFamily="34" charset="0"/>
              </a:rPr>
              <a:t>Explore and analyze the data using data visualization, SQL, dash boards and maps.</a:t>
            </a:r>
          </a:p>
          <a:p>
            <a:pPr lvl="1">
              <a:lnSpc>
                <a:spcPct val="100000"/>
              </a:lnSpc>
              <a:spcBef>
                <a:spcPts val="1400"/>
              </a:spcBef>
            </a:pPr>
            <a:r>
              <a:rPr lang="en-US" sz="1800" dirty="0">
                <a:solidFill>
                  <a:schemeClr val="accent3">
                    <a:lumMod val="25000"/>
                  </a:schemeClr>
                </a:solidFill>
                <a:latin typeface="Abadi" panose="020B0604020104020204" pitchFamily="34" charset="0"/>
              </a:rPr>
              <a:t>Apply various ML techniques to aim to predict successful launch factors.</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a:p>
            <a:pPr lvl="1">
              <a:lnSpc>
                <a:spcPct val="100000"/>
              </a:lnSpc>
              <a:spcBef>
                <a:spcPts val="1400"/>
              </a:spcBef>
            </a:pPr>
            <a:r>
              <a:rPr lang="en-US" sz="1800" dirty="0">
                <a:solidFill>
                  <a:schemeClr val="accent3">
                    <a:lumMod val="25000"/>
                  </a:schemeClr>
                </a:solidFill>
                <a:latin typeface="Abadi" panose="020B0604020104020204" pitchFamily="34" charset="0"/>
              </a:rPr>
              <a:t>Launch success has improved over time. Orbits GEO, HEO, SSO and ES-L1 have 100% success rate. </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1630752"/>
            <a:ext cx="9477960" cy="3811588"/>
          </a:xfrm>
          <a:prstGeom prst="rect">
            <a:avLst/>
          </a:prstGeom>
        </p:spPr>
        <p:txBody>
          <a:bodyPr>
            <a:normAutofit/>
          </a:bodyPr>
          <a:lstStyle/>
          <a:p>
            <a:pPr>
              <a:lnSpc>
                <a:spcPct val="100000"/>
              </a:lnSpc>
              <a:spcBef>
                <a:spcPts val="1400"/>
              </a:spcBef>
            </a:pPr>
            <a:r>
              <a:rPr lang="en-US" sz="1600" dirty="0">
                <a:latin typeface="-apple-system"/>
              </a:rPr>
              <a:t>D</a:t>
            </a:r>
            <a:r>
              <a:rPr lang="en-US" sz="1600" b="0" i="0" dirty="0">
                <a:effectLst/>
                <a:latin typeface="-apple-system"/>
              </a:rPr>
              <a:t>ecision tree classifier object has the highest accuracy. The issue is the high number of false predicted successful landings.</a:t>
            </a: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08878C59-307A-D2C2-788E-54E306B66D77}"/>
              </a:ext>
            </a:extLst>
          </p:cNvPr>
          <p:cNvPicPr>
            <a:picLocks noChangeAspect="1"/>
          </p:cNvPicPr>
          <p:nvPr/>
        </p:nvPicPr>
        <p:blipFill>
          <a:blip r:embed="rId3"/>
          <a:stretch>
            <a:fillRect/>
          </a:stretch>
        </p:blipFill>
        <p:spPr>
          <a:xfrm>
            <a:off x="3066079" y="2732279"/>
            <a:ext cx="3490262" cy="2712955"/>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32</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Git Hub URL: </a:t>
            </a:r>
            <a:r>
              <a:rPr lang="en-US" sz="2200" dirty="0">
                <a:solidFill>
                  <a:schemeClr val="accent3">
                    <a:lumMod val="25000"/>
                  </a:schemeClr>
                </a:solidFill>
                <a:latin typeface="Abadi" panose="020B0604020104020204" pitchFamily="34" charset="0"/>
                <a:hlinkClick r:id="rId4"/>
              </a:rPr>
              <a:t>IBM Data Cert</a:t>
            </a:r>
            <a:endParaRPr lang="en-US" sz="2200" dirty="0">
              <a:solidFill>
                <a:schemeClr val="accent3">
                  <a:lumMod val="25000"/>
                </a:schemeClr>
              </a:solidFill>
              <a:latin typeface="Abadi" panose="020B0604020104020204" pitchFamily="34" charset="0"/>
            </a:endParaRP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72191"/>
            <a:ext cx="10530114" cy="4636880"/>
          </a:xfrm>
          <a:prstGeom prst="rect">
            <a:avLst/>
          </a:prstGeom>
        </p:spPr>
        <p:txBody>
          <a:bodyPr vert="horz" lIns="91440" tIns="45720" rIns="91440" bIns="45720" rtlCol="0">
            <a:normAutofit fontScale="77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1400"/>
              </a:spcBef>
              <a:buNone/>
            </a:pPr>
            <a:r>
              <a:rPr lang="en-US" sz="2200" dirty="0">
                <a:solidFill>
                  <a:schemeClr val="accent3">
                    <a:lumMod val="25000"/>
                  </a:schemeClr>
                </a:solidFill>
                <a:latin typeface="Abadi" panose="020B0604020104020204" pitchFamily="34" charset="0"/>
              </a:rPr>
              <a:t>Project background and context</a:t>
            </a:r>
          </a:p>
          <a:p>
            <a:pPr>
              <a:spcBef>
                <a:spcPts val="1400"/>
              </a:spcBef>
            </a:pPr>
            <a:r>
              <a:rPr lang="en-US" sz="2200" dirty="0">
                <a:solidFill>
                  <a:schemeClr val="accent3">
                    <a:lumMod val="25000"/>
                  </a:schemeClr>
                </a:solidFill>
                <a:latin typeface="Abadi" panose="020B0604020104020204" pitchFamily="34" charset="0"/>
              </a:rPr>
              <a:t>The commercial space age is here, companies are making space travel affordable for everyone. Virgin Galactic is providing suborbital spaceflights. Rocket Lab is a small satellite provider. Blue Origin manufactures sub-orbital and orbital reusable rockets. Perhaps the most successful is SpaceX. </a:t>
            </a:r>
          </a:p>
          <a:p>
            <a:pPr>
              <a:spcBef>
                <a:spcPts val="1400"/>
              </a:spcBef>
            </a:pPr>
            <a:r>
              <a:rPr lang="en-US" sz="2200" dirty="0">
                <a:solidFill>
                  <a:schemeClr val="accent3">
                    <a:lumMod val="25000"/>
                  </a:schemeClr>
                </a:solidFill>
                <a:latin typeface="Abadi" panose="020B0604020104020204" pitchFamily="34" charset="0"/>
              </a:rPr>
              <a:t>SpaceX’s accomplishments include: Sending spacecraft to the International Space Station. </a:t>
            </a:r>
            <a:r>
              <a:rPr lang="en-US" sz="2200" dirty="0" err="1">
                <a:solidFill>
                  <a:schemeClr val="accent3">
                    <a:lumMod val="25000"/>
                  </a:schemeClr>
                </a:solidFill>
                <a:latin typeface="Abadi" panose="020B0604020104020204" pitchFamily="34" charset="0"/>
              </a:rPr>
              <a:t>Starlink</a:t>
            </a:r>
            <a:r>
              <a:rPr lang="en-US" sz="2200" dirty="0">
                <a:solidFill>
                  <a:schemeClr val="accent3">
                    <a:lumMod val="25000"/>
                  </a:schemeClr>
                </a:solidFill>
                <a:latin typeface="Abadi" panose="020B0604020104020204" pitchFamily="34" charset="0"/>
              </a:rPr>
              <a:t>, a satellite internet constellation providing satellite Internet access. Sending manned missions to Space. One reason SpaceX can do this is the rocket launches are relatively inexpensive. SpaceX advertises Falcon 9 rocket launches on its website with a cost of 62 million dollars; other providers cost upwards of 165 million dollars each, much of the savings is because SpaceX can reuse the first stage. Therefore, if we can determine if the first stage will land, we can determine the cost of a launch. </a:t>
            </a:r>
          </a:p>
          <a:p>
            <a:pPr>
              <a:spcBef>
                <a:spcPts val="1400"/>
              </a:spcBef>
            </a:pPr>
            <a:r>
              <a:rPr lang="en-US" sz="2200" dirty="0">
                <a:solidFill>
                  <a:schemeClr val="accent3">
                    <a:lumMod val="25000"/>
                  </a:schemeClr>
                </a:solidFill>
                <a:latin typeface="Abadi" panose="020B0604020104020204" pitchFamily="34" charset="0"/>
              </a:rPr>
              <a:t>The payload is enclosed in the fairings. Stage two, or the second stage, helps bring the payload to orbit, but most of the work is done by the first stage. This stage does most of the work and is much larger than the second stage. </a:t>
            </a:r>
          </a:p>
          <a:p>
            <a:pPr>
              <a:spcBef>
                <a:spcPts val="1400"/>
              </a:spcBef>
            </a:pPr>
            <a:r>
              <a:rPr lang="en-US" sz="2200" dirty="0">
                <a:solidFill>
                  <a:schemeClr val="accent3">
                    <a:lumMod val="25000"/>
                  </a:schemeClr>
                </a:solidFill>
                <a:latin typeface="Abadi" panose="020B0604020104020204" pitchFamily="34" charset="0"/>
              </a:rPr>
              <a:t>This stage is quite large and expensive. Unlike other rocket providers, SpaceX's Falcon 9 Can recover the first stage.</a:t>
            </a:r>
          </a:p>
          <a:p>
            <a:pPr>
              <a:spcBef>
                <a:spcPts val="1400"/>
              </a:spcBef>
            </a:pPr>
            <a:r>
              <a:rPr lang="en-US" sz="2200" dirty="0">
                <a:solidFill>
                  <a:schemeClr val="accent3">
                    <a:lumMod val="25000"/>
                  </a:schemeClr>
                </a:solidFill>
                <a:latin typeface="Abadi" panose="020B0604020104020204" pitchFamily="34" charset="0"/>
              </a:rPr>
              <a:t>Sometimes the first stage does not land. Other times, Space X will sacrifice the first stage due to the mission parameters like payload, orbit, and customer. </a:t>
            </a:r>
          </a:p>
        </p:txBody>
      </p:sp>
    </p:spTree>
    <p:extLst>
      <p:ext uri="{BB962C8B-B14F-4D97-AF65-F5344CB8AC3E}">
        <p14:creationId xmlns:p14="http://schemas.microsoft.com/office/powerpoint/2010/main" val="22732148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5</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72191"/>
            <a:ext cx="10530114" cy="463688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1400"/>
              </a:spcBef>
              <a:buNone/>
            </a:pPr>
            <a:r>
              <a:rPr lang="en-US" sz="2200" dirty="0">
                <a:solidFill>
                  <a:schemeClr val="accent3">
                    <a:lumMod val="25000"/>
                  </a:schemeClr>
                </a:solidFill>
                <a:latin typeface="Abadi" panose="020B0604020104020204" pitchFamily="34" charset="0"/>
              </a:rPr>
              <a:t>Problems you want to find answers</a:t>
            </a:r>
          </a:p>
          <a:p>
            <a:pPr>
              <a:spcBef>
                <a:spcPts val="1400"/>
              </a:spcBef>
            </a:pPr>
            <a:r>
              <a:rPr lang="en-US" sz="1600" b="0" i="0" dirty="0">
                <a:solidFill>
                  <a:srgbClr val="333333"/>
                </a:solidFill>
                <a:effectLst/>
                <a:latin typeface="Source Sans Pro" panose="020B0503030403020204" pitchFamily="34" charset="0"/>
              </a:rPr>
              <a:t>In this capstone, we will predict if the Falcon 9 first stage will land successfully. SpaceX advertises Falcon 9 rocket launches on its website, with a cost of 62 million dollars; other providers cost upward of 165 million dollars each, much of the savings is because SpaceX can reuse the first stage.</a:t>
            </a:r>
          </a:p>
          <a:p>
            <a:pPr>
              <a:spcBef>
                <a:spcPts val="1400"/>
              </a:spcBef>
            </a:pPr>
            <a:r>
              <a:rPr lang="en-US" sz="1600" b="0" i="0" dirty="0">
                <a:solidFill>
                  <a:srgbClr val="333333"/>
                </a:solidFill>
                <a:effectLst/>
                <a:latin typeface="Source Sans Pro" panose="020B0503030403020204" pitchFamily="34" charset="0"/>
              </a:rPr>
              <a:t>Therefore if we can determine if the first stage will land, we can determine the cost of a launch. This information can be used if an alternate company wants to bid against SpaceX for a rocket launch. </a:t>
            </a:r>
            <a:endParaRPr lang="en-US" sz="1600" dirty="0">
              <a:solidFill>
                <a:srgbClr val="333333"/>
              </a:solidFill>
              <a:latin typeface="Source Sans Pro" panose="020B0503030403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6</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7</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 X REST API and web scrapping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applied the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3528040"/>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SpaceX REST API endpoints, or URL, starts with api.spacexdata.com/v4/. We have the different end points, for example: /capsules and /cores We will be working with the endpoint api.spacexdata.com/v4/launches/past.</a:t>
            </a:r>
          </a:p>
          <a:p>
            <a:pPr>
              <a:lnSpc>
                <a:spcPct val="100000"/>
              </a:lnSpc>
              <a:spcBef>
                <a:spcPts val="1400"/>
              </a:spcBef>
            </a:pPr>
            <a:r>
              <a:rPr lang="en-US" sz="2200" dirty="0">
                <a:solidFill>
                  <a:schemeClr val="accent3">
                    <a:lumMod val="25000"/>
                  </a:schemeClr>
                </a:solidFill>
                <a:latin typeface="Abadi" panose="020B0604020104020204" pitchFamily="34" charset="0"/>
              </a:rPr>
              <a:t>We will perform a get request using the requests library to obtain the launch data, which we will use to get the data from the API. This result can be viewed by calling the .</a:t>
            </a:r>
            <a:r>
              <a:rPr lang="en-US" sz="2200" dirty="0" err="1">
                <a:solidFill>
                  <a:schemeClr val="accent3">
                    <a:lumMod val="25000"/>
                  </a:schemeClr>
                </a:solidFill>
                <a:latin typeface="Abadi" panose="020B0604020104020204" pitchFamily="34" charset="0"/>
              </a:rPr>
              <a:t>json</a:t>
            </a:r>
            <a:r>
              <a:rPr lang="en-US" sz="2200" dirty="0">
                <a:solidFill>
                  <a:schemeClr val="accent3">
                    <a:lumMod val="25000"/>
                  </a:schemeClr>
                </a:solidFill>
                <a:latin typeface="Abadi" panose="020B0604020104020204" pitchFamily="34" charset="0"/>
              </a:rPr>
              <a:t>() method. Our response will be in the form of a JSON, specifically a list of JSON objects. The we convert the JSON objects into a </a:t>
            </a:r>
            <a:r>
              <a:rPr lang="en-US" sz="2200" dirty="0" err="1">
                <a:solidFill>
                  <a:schemeClr val="accent3">
                    <a:lumMod val="25000"/>
                  </a:schemeClr>
                </a:solidFill>
                <a:latin typeface="Abadi" panose="020B0604020104020204" pitchFamily="34" charset="0"/>
              </a:rPr>
              <a:t>dataframe</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will also be using the Python </a:t>
            </a:r>
            <a:r>
              <a:rPr lang="en-US" sz="2200" dirty="0" err="1">
                <a:solidFill>
                  <a:schemeClr val="accent3">
                    <a:lumMod val="25000"/>
                  </a:schemeClr>
                </a:solidFill>
                <a:latin typeface="Abadi" panose="020B0604020104020204" pitchFamily="34" charset="0"/>
              </a:rPr>
              <a:t>BeautifulSoup</a:t>
            </a:r>
            <a:r>
              <a:rPr lang="en-US" sz="2200" dirty="0">
                <a:solidFill>
                  <a:schemeClr val="accent3">
                    <a:lumMod val="25000"/>
                  </a:schemeClr>
                </a:solidFill>
                <a:latin typeface="Abadi" panose="020B0604020104020204" pitchFamily="34" charset="0"/>
              </a:rPr>
              <a:t> package to web scrape some HTML tables that contain valuable Falcon 9 launch records in Wikipedia.</a:t>
            </a: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Source SpaceX data using </a:t>
            </a:r>
            <a:r>
              <a:rPr lang="en-US" sz="2200" dirty="0" err="1">
                <a:solidFill>
                  <a:schemeClr val="accent3">
                    <a:lumMod val="25000"/>
                  </a:schemeClr>
                </a:solidFill>
                <a:latin typeface="Abadi" panose="020B0604020104020204" pitchFamily="34" charset="0"/>
              </a:rPr>
              <a:t>json</a:t>
            </a:r>
            <a:r>
              <a:rPr lang="en-US" sz="2200" dirty="0">
                <a:solidFill>
                  <a:schemeClr val="accent3">
                    <a:lumMod val="25000"/>
                  </a:schemeClr>
                </a:solidFill>
                <a:latin typeface="Abadi" panose="020B0604020104020204" pitchFamily="34" charset="0"/>
              </a:rPr>
              <a:t>, get , parse and save as </a:t>
            </a:r>
            <a:r>
              <a:rPr lang="en-US" sz="2200" dirty="0" err="1">
                <a:solidFill>
                  <a:schemeClr val="accent3">
                    <a:lumMod val="25000"/>
                  </a:schemeClr>
                </a:solidFill>
                <a:latin typeface="Abadi" panose="020B0604020104020204" pitchFamily="34" charset="0"/>
              </a:rPr>
              <a:t>dataframe</a:t>
            </a:r>
            <a:r>
              <a:rPr lang="en-US" sz="2200" dirty="0">
                <a:solidFill>
                  <a:schemeClr val="accent3">
                    <a:lumMod val="25000"/>
                  </a:schemeClr>
                </a:solidFill>
                <a:latin typeface="Abadi" panose="020B0604020104020204" pitchFamily="34" charset="0"/>
              </a:rPr>
              <a:t>.</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GitHub URL: </a:t>
            </a:r>
            <a:r>
              <a:rPr lang="en-US" sz="2200" dirty="0">
                <a:solidFill>
                  <a:schemeClr val="accent3">
                    <a:lumMod val="25000"/>
                  </a:schemeClr>
                </a:solidFill>
                <a:latin typeface="Abadi" panose="020B0604020104020204" pitchFamily="34" charset="0"/>
                <a:hlinkClick r:id="rId3"/>
              </a:rPr>
              <a:t>Data collection API</a:t>
            </a: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graphicFrame>
        <p:nvGraphicFramePr>
          <p:cNvPr id="10" name="Diagram 9">
            <a:extLst>
              <a:ext uri="{FF2B5EF4-FFF2-40B4-BE49-F238E27FC236}">
                <a16:creationId xmlns:a16="http://schemas.microsoft.com/office/drawing/2014/main" id="{364A468C-54E8-5E6E-1D87-EC35AE461ED2}"/>
              </a:ext>
            </a:extLst>
          </p:cNvPr>
          <p:cNvGraphicFramePr/>
          <p:nvPr>
            <p:extLst>
              <p:ext uri="{D42A27DB-BD31-4B8C-83A1-F6EECF244321}">
                <p14:modId xmlns:p14="http://schemas.microsoft.com/office/powerpoint/2010/main" val="291544498"/>
              </p:ext>
            </p:extLst>
          </p:nvPr>
        </p:nvGraphicFramePr>
        <p:xfrm>
          <a:off x="5778090" y="1530829"/>
          <a:ext cx="5135716" cy="345412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80316088"/>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4291</TotalTime>
  <Words>1854</Words>
  <Application>Microsoft Office PowerPoint</Application>
  <PresentationFormat>Widescreen</PresentationFormat>
  <Paragraphs>192</Paragraphs>
  <Slides>33</Slides>
  <Notes>4</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33</vt:i4>
      </vt:variant>
    </vt:vector>
  </HeadingPairs>
  <TitlesOfParts>
    <vt:vector size="43" baseType="lpstr">
      <vt:lpstr>Abadi</vt:lpstr>
      <vt:lpstr>-apple-system</vt:lpstr>
      <vt:lpstr>Arial</vt:lpstr>
      <vt:lpstr>Calibri</vt:lpstr>
      <vt:lpstr>Calibri Light</vt:lpstr>
      <vt:lpstr>Helvetica Neue</vt:lpstr>
      <vt:lpstr>IBM Plex Mono SemiBold</vt:lpstr>
      <vt:lpstr>IBM Plex Mono Text</vt:lpstr>
      <vt:lpstr>Source Sans Pro</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tom.g.wood@gmail.com</cp:lastModifiedBy>
  <cp:revision>200</cp:revision>
  <dcterms:created xsi:type="dcterms:W3CDTF">2021-04-29T18:58:34Z</dcterms:created>
  <dcterms:modified xsi:type="dcterms:W3CDTF">2023-06-16T03:39:55Z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